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15" r:id="rId2"/>
    <p:sldId id="398" r:id="rId3"/>
    <p:sldId id="402" r:id="rId4"/>
    <p:sldId id="259" r:id="rId5"/>
    <p:sldId id="260" r:id="rId6"/>
    <p:sldId id="261" r:id="rId7"/>
    <p:sldId id="403" r:id="rId8"/>
    <p:sldId id="263" r:id="rId9"/>
    <p:sldId id="408" r:id="rId10"/>
    <p:sldId id="409" r:id="rId11"/>
    <p:sldId id="410" r:id="rId12"/>
    <p:sldId id="411" r:id="rId13"/>
    <p:sldId id="412" r:id="rId14"/>
    <p:sldId id="268" r:id="rId15"/>
    <p:sldId id="269" r:id="rId16"/>
    <p:sldId id="270" r:id="rId17"/>
    <p:sldId id="404" r:id="rId18"/>
    <p:sldId id="272" r:id="rId19"/>
    <p:sldId id="273" r:id="rId20"/>
    <p:sldId id="274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400" r:id="rId34"/>
    <p:sldId id="290" r:id="rId35"/>
    <p:sldId id="405" r:id="rId36"/>
    <p:sldId id="292" r:id="rId37"/>
    <p:sldId id="293" r:id="rId38"/>
    <p:sldId id="294" r:id="rId39"/>
    <p:sldId id="295" r:id="rId40"/>
    <p:sldId id="296" r:id="rId41"/>
    <p:sldId id="406" r:id="rId42"/>
    <p:sldId id="297" r:id="rId43"/>
    <p:sldId id="298" r:id="rId44"/>
    <p:sldId id="299" r:id="rId45"/>
    <p:sldId id="300" r:id="rId46"/>
    <p:sldId id="413" r:id="rId47"/>
    <p:sldId id="303" r:id="rId48"/>
    <p:sldId id="304" r:id="rId49"/>
    <p:sldId id="305" r:id="rId50"/>
    <p:sldId id="306" r:id="rId51"/>
    <p:sldId id="307" r:id="rId52"/>
    <p:sldId id="308" r:id="rId53"/>
    <p:sldId id="407" r:id="rId54"/>
    <p:sldId id="309" r:id="rId55"/>
    <p:sldId id="289" r:id="rId56"/>
  </p:sldIdLst>
  <p:sldSz cx="12192000" cy="6858000"/>
  <p:notesSz cx="7010400" cy="9296400"/>
  <p:embeddedFontLst>
    <p:embeddedFont>
      <p:font typeface="Trebuchet MS" panose="020B0603020202020204" pitchFamily="34" charset="0"/>
      <p:regular r:id="rId59"/>
      <p:bold r:id="rId60"/>
      <p:italic r:id="rId61"/>
      <p:boldItalic r:id="rId62"/>
    </p:embeddedFont>
    <p:embeddedFont>
      <p:font typeface="Franklin Gothic Book" panose="020B0503020102020204" pitchFamily="34" charset="0"/>
      <p:regular r:id="rId63"/>
      <p:italic r:id="rId64"/>
    </p:embeddedFont>
    <p:embeddedFont>
      <p:font typeface="Tw Cen MT" panose="020B0602020104020603" pitchFamily="34" charset="0"/>
      <p:regular r:id="rId65"/>
      <p:bold r:id="rId66"/>
      <p:italic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Arial Nova Cond" panose="020B0604020202020204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6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574" userDrawn="1">
          <p15:clr>
            <a:srgbClr val="A4A3A4"/>
          </p15:clr>
        </p15:guide>
        <p15:guide id="4" orient="horz" pos="2931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pos="4520" userDrawn="1">
          <p15:clr>
            <a:srgbClr val="A4A3A4"/>
          </p15:clr>
        </p15:guide>
        <p15:guide id="7" pos="4475" userDrawn="1">
          <p15:clr>
            <a:srgbClr val="A4A3A4"/>
          </p15:clr>
        </p15:guide>
        <p15:guide id="8" pos="7038" userDrawn="1">
          <p15:clr>
            <a:srgbClr val="A4A3A4"/>
          </p15:clr>
        </p15:guide>
        <p15:guide id="9" orient="horz" pos="2137" userDrawn="1">
          <p15:clr>
            <a:srgbClr val="A4A3A4"/>
          </p15:clr>
        </p15:guide>
        <p15:guide id="10" orient="horz" pos="10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cen Figueroa" initials="NF" lastIdx="1" clrIdx="0">
    <p:extLst/>
  </p:cmAuthor>
  <p:cmAuthor id="2" name="Kirsten Sehnbruch" initials="KS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11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" y="120"/>
      </p:cViewPr>
      <p:guideLst>
        <p:guide orient="horz" pos="1956"/>
        <p:guide pos="3840"/>
        <p:guide pos="574"/>
        <p:guide orient="horz" pos="2931"/>
        <p:guide orient="horz" pos="686"/>
        <p:guide pos="4520"/>
        <p:guide pos="4475"/>
        <p:guide pos="7038"/>
        <p:guide orient="horz" pos="2137"/>
        <p:guide orient="horz" pos="10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74" Type="http://schemas.openxmlformats.org/officeDocument/2006/relationships/font" Target="fonts/font16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title>
      <c:tx>
        <c:rich>
          <a:bodyPr rot="0"/>
          <a:lstStyle/>
          <a:p>
            <a:pPr>
              <a:defRPr sz="18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defRPr>
            </a:pPr>
            <a:r>
              <a:rPr lang="es-CL" sz="1800" b="1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N°</a:t>
            </a:r>
            <a:r>
              <a:rPr lang="es-CL" sz="18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1800" b="1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of</a:t>
            </a:r>
            <a:r>
              <a:rPr lang="es-CL" sz="18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ISI </a:t>
            </a:r>
            <a:r>
              <a:rPr lang="es-CL" sz="1800" b="1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publications</a:t>
            </a:r>
            <a:endParaRPr lang="es-CL" sz="1800" b="1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2.7641233881883599E-2"/>
          <c:y val="0.20103818405771601"/>
          <c:w val="0.94464629194272298"/>
          <c:h val="0.65995073024810802"/>
        </c:manualLayout>
      </c:layout>
      <c:lineChart>
        <c:grouping val="standard"/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Alcanzado</c:v>
                </c:pt>
              </c:strCache>
            </c:strRef>
          </c:tx>
          <c:spPr>
            <a:ln w="31680">
              <a:solidFill>
                <a:srgbClr val="5B9BD5"/>
              </a:solidFill>
              <a:round/>
            </a:ln>
          </c:spPr>
          <c:marker>
            <c:symbol val="circle"/>
            <c:size val="17"/>
            <c:spPr>
              <a:solidFill>
                <a:srgbClr val="5B9BD5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9</c:v>
                </c:pt>
                <c:pt idx="1">
                  <c:v>49</c:v>
                </c:pt>
                <c:pt idx="2">
                  <c:v>35</c:v>
                </c:pt>
                <c:pt idx="3">
                  <c:v>46</c:v>
                </c:pt>
                <c:pt idx="4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34-FC42-BAD0-F4AD40FF23DF}"/>
            </c:ext>
          </c:extLst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Esperado</c:v>
                </c:pt>
              </c:strCache>
            </c:strRef>
          </c:tx>
          <c:spPr>
            <a:ln w="31680">
              <a:solidFill>
                <a:srgbClr val="ED7D31"/>
              </a:solidFill>
              <a:round/>
            </a:ln>
          </c:spPr>
          <c:marker>
            <c:symbol val="circle"/>
            <c:size val="17"/>
            <c:spPr>
              <a:solidFill>
                <a:srgbClr val="ED7D31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"/>
                <c:pt idx="0">
                  <c:v>8</c:v>
                </c:pt>
                <c:pt idx="1">
                  <c:v>16</c:v>
                </c:pt>
                <c:pt idx="2">
                  <c:v>28</c:v>
                </c:pt>
                <c:pt idx="3">
                  <c:v>44</c:v>
                </c:pt>
                <c:pt idx="4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34-FC42-BAD0-F4AD40FF23DF}"/>
            </c:ext>
          </c:extLst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Proyección</c:v>
                </c:pt>
              </c:strCache>
            </c:strRef>
          </c:tx>
          <c:spPr>
            <a:ln w="31680">
              <a:solidFill>
                <a:srgbClr val="A5A5A5"/>
              </a:solidFill>
              <a:round/>
            </a:ln>
          </c:spPr>
          <c:marker>
            <c:symbol val="circle"/>
            <c:size val="17"/>
            <c:spPr>
              <a:solidFill>
                <a:srgbClr val="A5A5A5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5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C34-FC42-BAD0-F4AD40FF2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>
              <a:noFill/>
            </a:ln>
          </c:spPr>
        </c:hiLowLines>
        <c:marker val="1"/>
        <c:smooth val="0"/>
        <c:axId val="2129674360"/>
        <c:axId val="2129670808"/>
      </c:lineChart>
      <c:catAx>
        <c:axId val="2129674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19080">
            <a:solidFill>
              <a:srgbClr val="404040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defRPr>
            </a:pPr>
            <a:endParaRPr lang="en-US"/>
          </a:p>
        </c:txPr>
        <c:crossAx val="2129670808"/>
        <c:crosses val="autoZero"/>
        <c:auto val="1"/>
        <c:lblAlgn val="ctr"/>
        <c:lblOffset val="100"/>
        <c:noMultiLvlLbl val="1"/>
      </c:catAx>
      <c:valAx>
        <c:axId val="2129670808"/>
        <c:scaling>
          <c:orientation val="minMax"/>
          <c:max val="60"/>
          <c:min val="5"/>
        </c:scaling>
        <c:delete val="1"/>
        <c:axPos val="l"/>
        <c:majorGridlines>
          <c:spPr>
            <a:ln w="9360">
              <a:solidFill>
                <a:srgbClr val="BFBFB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crossAx val="2129674360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solidFill>
          <a:srgbClr val="F2F2F2">
            <a:alpha val="39000"/>
          </a:srgbClr>
        </a:solidFill>
        <a:ln>
          <a:noFill/>
        </a:ln>
      </c:spPr>
    </c:legend>
    <c:plotVisOnly val="1"/>
    <c:dispBlanksAs val="gap"/>
    <c:showDLblsOverMax val="1"/>
  </c:chart>
  <c:spPr>
    <a:ln w="9360">
      <a:solidFill>
        <a:srgbClr val="BFBFBF"/>
      </a:solidFill>
      <a:round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title>
      <c:tx>
        <c:rich>
          <a:bodyPr rot="0"/>
          <a:lstStyle/>
          <a:p>
            <a:pPr>
              <a:defRPr sz="18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defRPr>
            </a:pPr>
            <a:r>
              <a:rPr lang="es-CL" sz="1800" b="1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Impact</a:t>
            </a:r>
            <a:r>
              <a:rPr lang="es-CL" sz="1800" b="1" strike="noStrike" spc="-1" baseline="0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f</a:t>
            </a:r>
            <a:r>
              <a:rPr lang="es-CL" sz="18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actor</a:t>
            </a:r>
          </a:p>
        </c:rich>
      </c:tx>
      <c:overlay val="0"/>
    </c:title>
    <c:autoTitleDeleted val="0"/>
    <c:plotArea>
      <c:layout/>
      <c:lineChart>
        <c:grouping val="standard"/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Alcanzado</c:v>
                </c:pt>
              </c:strCache>
            </c:strRef>
          </c:tx>
          <c:spPr>
            <a:ln w="31680">
              <a:solidFill>
                <a:srgbClr val="5B9BD5"/>
              </a:solidFill>
              <a:round/>
            </a:ln>
          </c:spPr>
          <c:marker>
            <c:symbol val="circle"/>
            <c:size val="17"/>
            <c:spPr>
              <a:solidFill>
                <a:srgbClr val="5B9BD5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0.77</c:v>
                </c:pt>
                <c:pt idx="1">
                  <c:v>1.39</c:v>
                </c:pt>
                <c:pt idx="2">
                  <c:v>1.3</c:v>
                </c:pt>
                <c:pt idx="3">
                  <c:v>1.33</c:v>
                </c:pt>
                <c:pt idx="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73-8B4E-AAA2-ABF7C2F8FBE8}"/>
            </c:ext>
          </c:extLst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Esperado</c:v>
                </c:pt>
              </c:strCache>
            </c:strRef>
          </c:tx>
          <c:spPr>
            <a:ln w="31680">
              <a:solidFill>
                <a:srgbClr val="ED7D31"/>
              </a:solidFill>
              <a:round/>
            </a:ln>
          </c:spPr>
          <c:marker>
            <c:symbol val="circle"/>
            <c:size val="17"/>
            <c:spPr>
              <a:solidFill>
                <a:srgbClr val="ED7D31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"/>
                <c:pt idx="0">
                  <c:v>0.6</c:v>
                </c:pt>
                <c:pt idx="1">
                  <c:v>0.8</c:v>
                </c:pt>
                <c:pt idx="2">
                  <c:v>1.1000000000000001</c:v>
                </c:pt>
                <c:pt idx="3">
                  <c:v>1.2</c:v>
                </c:pt>
                <c:pt idx="4">
                  <c:v>1.6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73-8B4E-AAA2-ABF7C2F8FB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>
              <a:noFill/>
            </a:ln>
          </c:spPr>
        </c:hiLowLines>
        <c:marker val="1"/>
        <c:smooth val="0"/>
        <c:axId val="2057175016"/>
        <c:axId val="2057172984"/>
      </c:lineChart>
      <c:catAx>
        <c:axId val="2057175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19080">
            <a:solidFill>
              <a:srgbClr val="404040"/>
            </a:solidFill>
            <a:round/>
          </a:ln>
        </c:spPr>
        <c:txPr>
          <a:bodyPr/>
          <a:lstStyle/>
          <a:p>
            <a:pPr>
              <a:defRPr sz="9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defRPr>
            </a:pPr>
            <a:endParaRPr lang="en-US"/>
          </a:p>
        </c:txPr>
        <c:crossAx val="2057172984"/>
        <c:crosses val="autoZero"/>
        <c:auto val="1"/>
        <c:lblAlgn val="ctr"/>
        <c:lblOffset val="100"/>
        <c:noMultiLvlLbl val="1"/>
      </c:catAx>
      <c:valAx>
        <c:axId val="2057172984"/>
        <c:scaling>
          <c:orientation val="minMax"/>
        </c:scaling>
        <c:delete val="1"/>
        <c:axPos val="l"/>
        <c:majorGridlines>
          <c:spPr>
            <a:ln w="9360">
              <a:solidFill>
                <a:srgbClr val="BFBFB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crossAx val="2057175016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solidFill>
          <a:srgbClr val="F2F2F2">
            <a:alpha val="39000"/>
          </a:srgbClr>
        </a:solidFill>
        <a:ln>
          <a:noFill/>
        </a:ln>
      </c:spPr>
    </c:legend>
    <c:plotVisOnly val="1"/>
    <c:dispBlanksAs val="gap"/>
    <c:showDLblsOverMax val="1"/>
  </c:chart>
  <c:spPr>
    <a:ln w="9360">
      <a:solidFill>
        <a:srgbClr val="BFBFBF"/>
      </a:solidFill>
      <a:round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title>
      <c:tx>
        <c:rich>
          <a:bodyPr rot="0"/>
          <a:lstStyle/>
          <a:p>
            <a:pPr>
              <a:defRPr sz="22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defRPr>
            </a:pPr>
            <a:r>
              <a:rPr lang="en-US" sz="2200" b="1" strike="noStrike" spc="-1" noProof="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Press appearances</a:t>
            </a:r>
            <a:endParaRPr lang="en-US" sz="2200" b="1" strike="noStrike" spc="-1" noProof="0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c:rich>
      </c:tx>
      <c:layout>
        <c:manualLayout>
          <c:xMode val="edge"/>
          <c:yMode val="edge"/>
          <c:x val="0.21602231964926299"/>
          <c:y val="2.9946761313220899E-2"/>
        </c:manualLayout>
      </c:layout>
      <c:overlay val="0"/>
    </c:title>
    <c:autoTitleDeleted val="0"/>
    <c:plotArea>
      <c:layout/>
      <c:lineChart>
        <c:grouping val="standard"/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Expected</c:v>
                </c:pt>
              </c:strCache>
            </c:strRef>
          </c:tx>
          <c:spPr>
            <a:ln w="31680">
              <a:solidFill>
                <a:srgbClr val="5B9BD5"/>
              </a:solidFill>
              <a:round/>
            </a:ln>
          </c:spPr>
          <c:marker>
            <c:symbol val="circle"/>
            <c:size val="17"/>
            <c:spPr>
              <a:solidFill>
                <a:srgbClr val="5B9BD5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30</c:v>
                </c:pt>
                <c:pt idx="3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C8-6C49-87F8-BC669E69FDBC}"/>
            </c:ext>
          </c:extLst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Reached</c:v>
                </c:pt>
              </c:strCache>
            </c:strRef>
          </c:tx>
          <c:spPr>
            <a:ln w="31680">
              <a:solidFill>
                <a:srgbClr val="ED7D31"/>
              </a:solidFill>
              <a:round/>
            </a:ln>
          </c:spPr>
          <c:marker>
            <c:symbol val="circle"/>
            <c:size val="17"/>
            <c:spPr>
              <a:solidFill>
                <a:srgbClr val="ED7D31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120</c:v>
                </c:pt>
                <c:pt idx="1">
                  <c:v>138</c:v>
                </c:pt>
                <c:pt idx="2">
                  <c:v>211</c:v>
                </c:pt>
                <c:pt idx="3">
                  <c:v>554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C8-6C49-87F8-BC669E69F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>
              <a:noFill/>
            </a:ln>
          </c:spPr>
        </c:hiLowLines>
        <c:marker val="1"/>
        <c:smooth val="0"/>
        <c:axId val="-2146726152"/>
        <c:axId val="-2146722728"/>
      </c:lineChart>
      <c:catAx>
        <c:axId val="-2146726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19080">
            <a:solidFill>
              <a:srgbClr val="404040"/>
            </a:solidFill>
            <a:round/>
          </a:ln>
        </c:spPr>
        <c:txPr>
          <a:bodyPr/>
          <a:lstStyle/>
          <a:p>
            <a:pPr>
              <a:defRPr sz="1197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 Nova Cond"/>
              </a:defRPr>
            </a:pPr>
            <a:endParaRPr lang="en-US"/>
          </a:p>
        </c:txPr>
        <c:crossAx val="-2146722728"/>
        <c:crosses val="autoZero"/>
        <c:auto val="1"/>
        <c:lblAlgn val="ctr"/>
        <c:lblOffset val="100"/>
        <c:noMultiLvlLbl val="1"/>
      </c:catAx>
      <c:valAx>
        <c:axId val="-2146722728"/>
        <c:scaling>
          <c:orientation val="minMax"/>
        </c:scaling>
        <c:delete val="1"/>
        <c:axPos val="l"/>
        <c:majorGridlines>
          <c:spPr>
            <a:ln w="9360">
              <a:solidFill>
                <a:srgbClr val="BFBFB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crossAx val="-2146726152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solidFill>
          <a:srgbClr val="F2F2F2">
            <a:alpha val="39000"/>
          </a:srgbClr>
        </a:solidFill>
        <a:ln>
          <a:noFill/>
        </a:ln>
      </c:spPr>
    </c:legend>
    <c:plotVisOnly val="1"/>
    <c:dispBlanksAs val="gap"/>
    <c:showDLblsOverMax val="1"/>
  </c:chart>
  <c:spPr>
    <a:ln w="9360">
      <a:solidFill>
        <a:srgbClr val="BFBFBF"/>
      </a:solidFill>
      <a:round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title>
      <c:tx>
        <c:rich>
          <a:bodyPr rot="0"/>
          <a:lstStyle/>
          <a:p>
            <a:pPr>
              <a:defRPr sz="1862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 Nova Cond"/>
              </a:defRPr>
            </a:pPr>
            <a:r>
              <a:rPr lang="es-CL" sz="1862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PRESS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PRESS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</c:spPr>
          <c:dPt>
            <c:idx val="0"/>
            <c:bubble3D val="0"/>
            <c:spPr>
              <a:solidFill>
                <a:srgbClr val="5B9BD5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97AA-E247-82AF-FB2E1F86825B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97AA-E247-82AF-FB2E1F86825B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5-97AA-E247-82AF-FB2E1F86825B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7-97AA-E247-82AF-FB2E1F86825B}"/>
              </c:ext>
            </c:extLst>
          </c:dPt>
          <c:dPt>
            <c:idx val="4"/>
            <c:bubble3D val="0"/>
            <c:spPr>
              <a:solidFill>
                <a:srgbClr val="4472C4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9-97AA-E247-82AF-FB2E1F86825B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bestFit"/>
            <c:showLegendKey val="0"/>
            <c:showVal val="0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5"/>
                <c:pt idx="0">
                  <c:v>NEWSPAPER</c:v>
                </c:pt>
                <c:pt idx="1">
                  <c:v>RADIOS</c:v>
                </c:pt>
                <c:pt idx="2">
                  <c:v>TV</c:v>
                </c:pt>
                <c:pt idx="3">
                  <c:v>ONLINE</c:v>
                </c:pt>
                <c:pt idx="4">
                  <c:v>MAGAZINE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448</c:v>
                </c:pt>
                <c:pt idx="1">
                  <c:v>319</c:v>
                </c:pt>
                <c:pt idx="2">
                  <c:v>95</c:v>
                </c:pt>
                <c:pt idx="3">
                  <c:v>309</c:v>
                </c:pt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7AA-E247-82AF-FB2E1F868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1"/>
  </c:chart>
  <c:spPr>
    <a:noFill/>
    <a:ln>
      <a:noFill/>
    </a:ln>
  </c:spPr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F1A6E0-58CF-477A-9C56-F6D6957D2ABE}" type="doc">
      <dgm:prSet loTypeId="urn:microsoft.com/office/officeart/2005/8/layout/pyramid2" loCatId="pyramid" qsTypeId="urn:microsoft.com/office/officeart/2005/8/quickstyle/simple1" qsCatId="simple" csTypeId="urn:microsoft.com/office/officeart/2005/8/colors/accent0_2" csCatId="mainScheme" phldr="1"/>
      <dgm:spPr/>
    </dgm:pt>
    <dgm:pt modelId="{F895718E-F0D3-4B2D-ADF5-79D9AA46F654}">
      <dgm:prSet phldrT="[Texto]"/>
      <dgm:spPr/>
      <dgm:t>
        <a:bodyPr/>
        <a:lstStyle/>
        <a:p>
          <a:pPr algn="ctr"/>
          <a:r>
            <a:rPr lang="es-CL" dirty="0" smtClean="0"/>
            <a:t>Block</a:t>
          </a:r>
          <a:endParaRPr lang="es-CL" dirty="0"/>
        </a:p>
      </dgm:t>
    </dgm:pt>
    <dgm:pt modelId="{B662D3F0-0A6E-4F9B-8479-C6CAF0A62600}" type="parTrans" cxnId="{049D1414-BAE7-4E01-9199-F0301F4A59BD}">
      <dgm:prSet/>
      <dgm:spPr/>
      <dgm:t>
        <a:bodyPr/>
        <a:lstStyle/>
        <a:p>
          <a:pPr algn="ctr"/>
          <a:endParaRPr lang="es-CL"/>
        </a:p>
      </dgm:t>
    </dgm:pt>
    <dgm:pt modelId="{9005957B-B829-4258-9389-62304454B4A5}" type="sibTrans" cxnId="{049D1414-BAE7-4E01-9199-F0301F4A59BD}">
      <dgm:prSet/>
      <dgm:spPr/>
      <dgm:t>
        <a:bodyPr/>
        <a:lstStyle/>
        <a:p>
          <a:pPr algn="ctr"/>
          <a:endParaRPr lang="es-CL"/>
        </a:p>
      </dgm:t>
    </dgm:pt>
    <dgm:pt modelId="{9F889622-937F-43B9-B38E-64BD8F0D59C9}">
      <dgm:prSet phldrT="[Texto]"/>
      <dgm:spPr/>
      <dgm:t>
        <a:bodyPr/>
        <a:lstStyle/>
        <a:p>
          <a:pPr algn="ctr"/>
          <a:r>
            <a:rPr lang="es-CL" dirty="0" err="1" smtClean="0"/>
            <a:t>Neighborhood</a:t>
          </a:r>
          <a:r>
            <a:rPr lang="es-CL" dirty="0" smtClean="0"/>
            <a:t> A.</a:t>
          </a:r>
          <a:endParaRPr lang="es-CL" dirty="0"/>
        </a:p>
      </dgm:t>
    </dgm:pt>
    <dgm:pt modelId="{788A5DBE-5B67-4123-8E5E-4EE0D04518EA}" type="parTrans" cxnId="{2908AC11-C41F-4A44-950A-07991530A806}">
      <dgm:prSet/>
      <dgm:spPr/>
      <dgm:t>
        <a:bodyPr/>
        <a:lstStyle/>
        <a:p>
          <a:pPr algn="ctr"/>
          <a:endParaRPr lang="es-CL"/>
        </a:p>
      </dgm:t>
    </dgm:pt>
    <dgm:pt modelId="{6DFC0502-A0F2-4AAE-8810-264377B9CFC9}" type="sibTrans" cxnId="{2908AC11-C41F-4A44-950A-07991530A806}">
      <dgm:prSet/>
      <dgm:spPr/>
      <dgm:t>
        <a:bodyPr/>
        <a:lstStyle/>
        <a:p>
          <a:pPr algn="ctr"/>
          <a:endParaRPr lang="es-CL"/>
        </a:p>
      </dgm:t>
    </dgm:pt>
    <dgm:pt modelId="{AA0C009B-CB11-47FB-B626-B0E8A2D0E149}">
      <dgm:prSet phldrT="[Texto]"/>
      <dgm:spPr/>
      <dgm:t>
        <a:bodyPr/>
        <a:lstStyle/>
        <a:p>
          <a:pPr algn="ctr"/>
          <a:r>
            <a:rPr lang="es-CL" dirty="0" err="1" smtClean="0"/>
            <a:t>Municiplity</a:t>
          </a:r>
          <a:endParaRPr lang="es-CL" dirty="0"/>
        </a:p>
      </dgm:t>
    </dgm:pt>
    <dgm:pt modelId="{8B2FE465-3F5A-4B22-AB5B-2304DED5E68E}" type="parTrans" cxnId="{6CCF8080-09CD-41AB-9FB2-2E71E1117026}">
      <dgm:prSet/>
      <dgm:spPr/>
      <dgm:t>
        <a:bodyPr/>
        <a:lstStyle/>
        <a:p>
          <a:pPr algn="ctr"/>
          <a:endParaRPr lang="es-CL"/>
        </a:p>
      </dgm:t>
    </dgm:pt>
    <dgm:pt modelId="{5483F69E-904C-4F32-86CB-A0E94347F981}" type="sibTrans" cxnId="{6CCF8080-09CD-41AB-9FB2-2E71E1117026}">
      <dgm:prSet/>
      <dgm:spPr/>
      <dgm:t>
        <a:bodyPr/>
        <a:lstStyle/>
        <a:p>
          <a:pPr algn="ctr"/>
          <a:endParaRPr lang="es-CL"/>
        </a:p>
      </dgm:t>
    </dgm:pt>
    <dgm:pt modelId="{68B5B45B-F441-415E-8268-4FCB4C132A54}">
      <dgm:prSet phldrT="[Texto]"/>
      <dgm:spPr/>
      <dgm:t>
        <a:bodyPr/>
        <a:lstStyle/>
        <a:p>
          <a:pPr algn="ctr"/>
          <a:r>
            <a:rPr lang="es-CL" dirty="0" smtClean="0"/>
            <a:t>City</a:t>
          </a:r>
          <a:endParaRPr lang="es-CL" dirty="0"/>
        </a:p>
      </dgm:t>
    </dgm:pt>
    <dgm:pt modelId="{FE227F9D-C757-48E9-8D06-E0A1F0FDC5FC}" type="parTrans" cxnId="{4A2837E7-19B7-47F4-9782-B7DC1B534E3F}">
      <dgm:prSet/>
      <dgm:spPr/>
      <dgm:t>
        <a:bodyPr/>
        <a:lstStyle/>
        <a:p>
          <a:pPr algn="ctr"/>
          <a:endParaRPr lang="es-CL"/>
        </a:p>
      </dgm:t>
    </dgm:pt>
    <dgm:pt modelId="{92AD7616-E31D-4508-89C8-BFA048EFE999}" type="sibTrans" cxnId="{4A2837E7-19B7-47F4-9782-B7DC1B534E3F}">
      <dgm:prSet/>
      <dgm:spPr/>
      <dgm:t>
        <a:bodyPr/>
        <a:lstStyle/>
        <a:p>
          <a:pPr algn="ctr"/>
          <a:endParaRPr lang="es-CL"/>
        </a:p>
      </dgm:t>
    </dgm:pt>
    <dgm:pt modelId="{EABBEF7A-6F37-44F2-A6DE-D14D0C6A3689}" type="pres">
      <dgm:prSet presAssocID="{73F1A6E0-58CF-477A-9C56-F6D6957D2ABE}" presName="compositeShape" presStyleCnt="0">
        <dgm:presLayoutVars>
          <dgm:dir/>
          <dgm:resizeHandles/>
        </dgm:presLayoutVars>
      </dgm:prSet>
      <dgm:spPr/>
    </dgm:pt>
    <dgm:pt modelId="{AC224348-4250-4456-AEBF-63BCB1D73C9E}" type="pres">
      <dgm:prSet presAssocID="{73F1A6E0-58CF-477A-9C56-F6D6957D2ABE}" presName="pyramid" presStyleLbl="node1" presStyleIdx="0" presStyleCnt="1" custScaleX="122288" custLinFactNeighborX="-24194"/>
      <dgm:spPr/>
    </dgm:pt>
    <dgm:pt modelId="{59851071-7AD5-42B3-B7BA-764630503F77}" type="pres">
      <dgm:prSet presAssocID="{73F1A6E0-58CF-477A-9C56-F6D6957D2ABE}" presName="theList" presStyleCnt="0"/>
      <dgm:spPr/>
    </dgm:pt>
    <dgm:pt modelId="{FA410BC2-06C5-4614-AA9C-FA3B4D12B189}" type="pres">
      <dgm:prSet presAssocID="{F895718E-F0D3-4B2D-ADF5-79D9AA46F654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76473EA-F79B-4377-A19E-27D3C8362FF4}" type="pres">
      <dgm:prSet presAssocID="{F895718E-F0D3-4B2D-ADF5-79D9AA46F654}" presName="aSpace" presStyleCnt="0"/>
      <dgm:spPr/>
    </dgm:pt>
    <dgm:pt modelId="{9FF5C258-D6CE-4B70-8CBF-A9D2F6E53E0D}" type="pres">
      <dgm:prSet presAssocID="{9F889622-937F-43B9-B38E-64BD8F0D59C9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C46D77A-5D58-477C-87AF-6A720254DD2E}" type="pres">
      <dgm:prSet presAssocID="{9F889622-937F-43B9-B38E-64BD8F0D59C9}" presName="aSpace" presStyleCnt="0"/>
      <dgm:spPr/>
    </dgm:pt>
    <dgm:pt modelId="{663A97AD-670A-495A-8CBF-33B88A80F684}" type="pres">
      <dgm:prSet presAssocID="{AA0C009B-CB11-47FB-B626-B0E8A2D0E149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2C56BF-D383-43C2-B9BD-E31F2307FFB1}" type="pres">
      <dgm:prSet presAssocID="{AA0C009B-CB11-47FB-B626-B0E8A2D0E149}" presName="aSpace" presStyleCnt="0"/>
      <dgm:spPr/>
    </dgm:pt>
    <dgm:pt modelId="{8C78B052-5CA2-458D-8EB8-7EDF99F2DE21}" type="pres">
      <dgm:prSet presAssocID="{68B5B45B-F441-415E-8268-4FCB4C132A54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CCC0F80-C876-4D1F-B732-9D641F751432}" type="pres">
      <dgm:prSet presAssocID="{68B5B45B-F441-415E-8268-4FCB4C132A54}" presName="aSpace" presStyleCnt="0"/>
      <dgm:spPr/>
    </dgm:pt>
  </dgm:ptLst>
  <dgm:cxnLst>
    <dgm:cxn modelId="{CA5D98D8-1E85-434C-81EC-841CCEC92A98}" type="presOf" srcId="{68B5B45B-F441-415E-8268-4FCB4C132A54}" destId="{8C78B052-5CA2-458D-8EB8-7EDF99F2DE21}" srcOrd="0" destOrd="0" presId="urn:microsoft.com/office/officeart/2005/8/layout/pyramid2"/>
    <dgm:cxn modelId="{922ABE34-49C0-46CC-98AE-90DB9000303B}" type="presOf" srcId="{F895718E-F0D3-4B2D-ADF5-79D9AA46F654}" destId="{FA410BC2-06C5-4614-AA9C-FA3B4D12B189}" srcOrd="0" destOrd="0" presId="urn:microsoft.com/office/officeart/2005/8/layout/pyramid2"/>
    <dgm:cxn modelId="{6CCF8080-09CD-41AB-9FB2-2E71E1117026}" srcId="{73F1A6E0-58CF-477A-9C56-F6D6957D2ABE}" destId="{AA0C009B-CB11-47FB-B626-B0E8A2D0E149}" srcOrd="2" destOrd="0" parTransId="{8B2FE465-3F5A-4B22-AB5B-2304DED5E68E}" sibTransId="{5483F69E-904C-4F32-86CB-A0E94347F981}"/>
    <dgm:cxn modelId="{B5676B8E-8F20-4FDA-8DE6-A2A0901A79EC}" type="presOf" srcId="{9F889622-937F-43B9-B38E-64BD8F0D59C9}" destId="{9FF5C258-D6CE-4B70-8CBF-A9D2F6E53E0D}" srcOrd="0" destOrd="0" presId="urn:microsoft.com/office/officeart/2005/8/layout/pyramid2"/>
    <dgm:cxn modelId="{049D1414-BAE7-4E01-9199-F0301F4A59BD}" srcId="{73F1A6E0-58CF-477A-9C56-F6D6957D2ABE}" destId="{F895718E-F0D3-4B2D-ADF5-79D9AA46F654}" srcOrd="0" destOrd="0" parTransId="{B662D3F0-0A6E-4F9B-8479-C6CAF0A62600}" sibTransId="{9005957B-B829-4258-9389-62304454B4A5}"/>
    <dgm:cxn modelId="{5758D1B5-168B-4252-8FE1-242C2CD27D89}" type="presOf" srcId="{AA0C009B-CB11-47FB-B626-B0E8A2D0E149}" destId="{663A97AD-670A-495A-8CBF-33B88A80F684}" srcOrd="0" destOrd="0" presId="urn:microsoft.com/office/officeart/2005/8/layout/pyramid2"/>
    <dgm:cxn modelId="{2908AC11-C41F-4A44-950A-07991530A806}" srcId="{73F1A6E0-58CF-477A-9C56-F6D6957D2ABE}" destId="{9F889622-937F-43B9-B38E-64BD8F0D59C9}" srcOrd="1" destOrd="0" parTransId="{788A5DBE-5B67-4123-8E5E-4EE0D04518EA}" sibTransId="{6DFC0502-A0F2-4AAE-8810-264377B9CFC9}"/>
    <dgm:cxn modelId="{89A666EE-9E00-4C5C-8D23-FC2F13BEE1CF}" type="presOf" srcId="{73F1A6E0-58CF-477A-9C56-F6D6957D2ABE}" destId="{EABBEF7A-6F37-44F2-A6DE-D14D0C6A3689}" srcOrd="0" destOrd="0" presId="urn:microsoft.com/office/officeart/2005/8/layout/pyramid2"/>
    <dgm:cxn modelId="{4A2837E7-19B7-47F4-9782-B7DC1B534E3F}" srcId="{73F1A6E0-58CF-477A-9C56-F6D6957D2ABE}" destId="{68B5B45B-F441-415E-8268-4FCB4C132A54}" srcOrd="3" destOrd="0" parTransId="{FE227F9D-C757-48E9-8D06-E0A1F0FDC5FC}" sibTransId="{92AD7616-E31D-4508-89C8-BFA048EFE999}"/>
    <dgm:cxn modelId="{A53F5252-7EE2-421B-8333-B7BFD1E4D83F}" type="presParOf" srcId="{EABBEF7A-6F37-44F2-A6DE-D14D0C6A3689}" destId="{AC224348-4250-4456-AEBF-63BCB1D73C9E}" srcOrd="0" destOrd="0" presId="urn:microsoft.com/office/officeart/2005/8/layout/pyramid2"/>
    <dgm:cxn modelId="{39F2FE42-F884-44B8-9C00-9D0FEF78642E}" type="presParOf" srcId="{EABBEF7A-6F37-44F2-A6DE-D14D0C6A3689}" destId="{59851071-7AD5-42B3-B7BA-764630503F77}" srcOrd="1" destOrd="0" presId="urn:microsoft.com/office/officeart/2005/8/layout/pyramid2"/>
    <dgm:cxn modelId="{DA5F9A9C-C011-47D7-96C0-EBFE18A2E014}" type="presParOf" srcId="{59851071-7AD5-42B3-B7BA-764630503F77}" destId="{FA410BC2-06C5-4614-AA9C-FA3B4D12B189}" srcOrd="0" destOrd="0" presId="urn:microsoft.com/office/officeart/2005/8/layout/pyramid2"/>
    <dgm:cxn modelId="{98A21B15-5D21-4723-ABC1-6CBE0BBB1E9C}" type="presParOf" srcId="{59851071-7AD5-42B3-B7BA-764630503F77}" destId="{D76473EA-F79B-4377-A19E-27D3C8362FF4}" srcOrd="1" destOrd="0" presId="urn:microsoft.com/office/officeart/2005/8/layout/pyramid2"/>
    <dgm:cxn modelId="{28CF78EC-1295-48D9-AC40-F2935EC9F5EF}" type="presParOf" srcId="{59851071-7AD5-42B3-B7BA-764630503F77}" destId="{9FF5C258-D6CE-4B70-8CBF-A9D2F6E53E0D}" srcOrd="2" destOrd="0" presId="urn:microsoft.com/office/officeart/2005/8/layout/pyramid2"/>
    <dgm:cxn modelId="{5BC31CCD-66DC-438E-90C0-2020F724BA38}" type="presParOf" srcId="{59851071-7AD5-42B3-B7BA-764630503F77}" destId="{CC46D77A-5D58-477C-87AF-6A720254DD2E}" srcOrd="3" destOrd="0" presId="urn:microsoft.com/office/officeart/2005/8/layout/pyramid2"/>
    <dgm:cxn modelId="{985ABEC1-33B1-4899-909F-894CA3FA9ED0}" type="presParOf" srcId="{59851071-7AD5-42B3-B7BA-764630503F77}" destId="{663A97AD-670A-495A-8CBF-33B88A80F684}" srcOrd="4" destOrd="0" presId="urn:microsoft.com/office/officeart/2005/8/layout/pyramid2"/>
    <dgm:cxn modelId="{1E8E7473-8340-49A0-A2D8-EBEEA5DD95E2}" type="presParOf" srcId="{59851071-7AD5-42B3-B7BA-764630503F77}" destId="{0A2C56BF-D383-43C2-B9BD-E31F2307FFB1}" srcOrd="5" destOrd="0" presId="urn:microsoft.com/office/officeart/2005/8/layout/pyramid2"/>
    <dgm:cxn modelId="{052E3407-DF4E-4279-9754-D9F1D3CE8EE4}" type="presParOf" srcId="{59851071-7AD5-42B3-B7BA-764630503F77}" destId="{8C78B052-5CA2-458D-8EB8-7EDF99F2DE21}" srcOrd="6" destOrd="0" presId="urn:microsoft.com/office/officeart/2005/8/layout/pyramid2"/>
    <dgm:cxn modelId="{FEC20876-A1D9-42E5-AED6-310EF85CB048}" type="presParOf" srcId="{59851071-7AD5-42B3-B7BA-764630503F77}" destId="{ACCC0F80-C876-4D1F-B732-9D641F751432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24348-4250-4456-AEBF-63BCB1D73C9E}">
      <dsp:nvSpPr>
        <dsp:cNvPr id="0" name=""/>
        <dsp:cNvSpPr/>
      </dsp:nvSpPr>
      <dsp:spPr>
        <a:xfrm>
          <a:off x="0" y="0"/>
          <a:ext cx="1796108" cy="1468753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10BC2-06C5-4614-AA9C-FA3B4D12B189}">
      <dsp:nvSpPr>
        <dsp:cNvPr id="0" name=""/>
        <dsp:cNvSpPr/>
      </dsp:nvSpPr>
      <dsp:spPr>
        <a:xfrm>
          <a:off x="1131075" y="147018"/>
          <a:ext cx="954689" cy="261047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900" kern="1200" dirty="0" smtClean="0"/>
            <a:t>Block</a:t>
          </a:r>
          <a:endParaRPr lang="es-CL" sz="900" kern="1200" dirty="0"/>
        </a:p>
      </dsp:txBody>
      <dsp:txXfrm>
        <a:off x="1143818" y="159761"/>
        <a:ext cx="929203" cy="235561"/>
      </dsp:txXfrm>
    </dsp:sp>
    <dsp:sp modelId="{9FF5C258-D6CE-4B70-8CBF-A9D2F6E53E0D}">
      <dsp:nvSpPr>
        <dsp:cNvPr id="0" name=""/>
        <dsp:cNvSpPr/>
      </dsp:nvSpPr>
      <dsp:spPr>
        <a:xfrm>
          <a:off x="1131075" y="440697"/>
          <a:ext cx="954689" cy="261047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900" kern="1200" dirty="0" err="1" smtClean="0"/>
            <a:t>Neighborhood</a:t>
          </a:r>
          <a:r>
            <a:rPr lang="es-CL" sz="900" kern="1200" dirty="0" smtClean="0"/>
            <a:t> A.</a:t>
          </a:r>
          <a:endParaRPr lang="es-CL" sz="900" kern="1200" dirty="0"/>
        </a:p>
      </dsp:txBody>
      <dsp:txXfrm>
        <a:off x="1143818" y="453440"/>
        <a:ext cx="929203" cy="235561"/>
      </dsp:txXfrm>
    </dsp:sp>
    <dsp:sp modelId="{663A97AD-670A-495A-8CBF-33B88A80F684}">
      <dsp:nvSpPr>
        <dsp:cNvPr id="0" name=""/>
        <dsp:cNvSpPr/>
      </dsp:nvSpPr>
      <dsp:spPr>
        <a:xfrm>
          <a:off x="1131075" y="734376"/>
          <a:ext cx="954689" cy="261047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900" kern="1200" dirty="0" err="1" smtClean="0"/>
            <a:t>Municiplity</a:t>
          </a:r>
          <a:endParaRPr lang="es-CL" sz="900" kern="1200" dirty="0"/>
        </a:p>
      </dsp:txBody>
      <dsp:txXfrm>
        <a:off x="1143818" y="747119"/>
        <a:ext cx="929203" cy="235561"/>
      </dsp:txXfrm>
    </dsp:sp>
    <dsp:sp modelId="{8C78B052-5CA2-458D-8EB8-7EDF99F2DE21}">
      <dsp:nvSpPr>
        <dsp:cNvPr id="0" name=""/>
        <dsp:cNvSpPr/>
      </dsp:nvSpPr>
      <dsp:spPr>
        <a:xfrm>
          <a:off x="1131075" y="1028055"/>
          <a:ext cx="954689" cy="261047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900" kern="1200" dirty="0" smtClean="0"/>
            <a:t>City</a:t>
          </a:r>
          <a:endParaRPr lang="es-CL" sz="900" kern="1200" dirty="0"/>
        </a:p>
      </dsp:txBody>
      <dsp:txXfrm>
        <a:off x="1143818" y="1040798"/>
        <a:ext cx="929203" cy="235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B7635C6-CBE6-447A-BAF3-21264FE91F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2EE326-5818-4C1C-A3B2-2DA373F5E0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B1347-D101-4861-B699-E4B8DACDEB95}" type="datetimeFigureOut">
              <a:rPr lang="es-CL" smtClean="0"/>
              <a:t>04-09-2018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1F8768-1312-43F8-B4E6-9A0C1D1A24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48C4F7-39D6-4B22-94C6-DA2036DCC4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E92E0-8A17-4A6C-98D4-C5FC7C5CD37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77499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E9519-5D1F-48D6-819F-36663BFC3B76}" type="datetimeFigureOut">
              <a:rPr lang="es-CL" smtClean="0"/>
              <a:t>04-09-2018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CC6A-CEBF-4A72-B41C-D073A157D7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005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body"/>
          </p:nvPr>
        </p:nvSpPr>
        <p:spPr>
          <a:xfrm>
            <a:off x="701640" y="4473720"/>
            <a:ext cx="5606640" cy="3660480"/>
          </a:xfrm>
          <a:prstGeom prst="rect">
            <a:avLst/>
          </a:prstGeom>
        </p:spPr>
        <p:txBody>
          <a:bodyPr/>
          <a:lstStyle/>
          <a:p>
            <a:r>
              <a:rPr lang="es-C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Mencionaría también al principio el retorno a la democracia luego de una dictadura caracterizada por neoliberal reforms y violaciones a los derechos humanos</a:t>
            </a:r>
          </a:p>
        </p:txBody>
      </p:sp>
      <p:sp>
        <p:nvSpPr>
          <p:cNvPr id="459" name="TextShape 2"/>
          <p:cNvSpPr txBox="1"/>
          <p:nvPr/>
        </p:nvSpPr>
        <p:spPr>
          <a:xfrm>
            <a:off x="3970440" y="8829720"/>
            <a:ext cx="3038040" cy="4662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DF3D3D1-7A43-4C31-89E5-0A59B7497A95}" type="slidenum">
              <a:rPr lang="es-CL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s-C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141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701640" y="4473720"/>
            <a:ext cx="5606640" cy="3660480"/>
          </a:xfrm>
          <a:prstGeom prst="rect">
            <a:avLst/>
          </a:prstGeom>
        </p:spPr>
        <p:txBody>
          <a:bodyPr/>
          <a:lstStyle/>
          <a:p>
            <a:r>
              <a:rPr lang="es-C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mencionar el cierre de varias escuelas de ciencias sociales en las universidades</a:t>
            </a:r>
          </a:p>
          <a:p>
            <a:r>
              <a:rPr lang="es-C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y una cosa de contexto más general: el gráfico de inversión en ciencia como porcentaje del PIB comparando a Chile con OECD, ese es muy bueno para partir.</a:t>
            </a:r>
          </a:p>
        </p:txBody>
      </p:sp>
      <p:sp>
        <p:nvSpPr>
          <p:cNvPr id="461" name="TextShape 2"/>
          <p:cNvSpPr txBox="1"/>
          <p:nvPr/>
        </p:nvSpPr>
        <p:spPr>
          <a:xfrm>
            <a:off x="3970440" y="8829720"/>
            <a:ext cx="3038040" cy="4662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7702440-967F-48FE-8A75-6E3627E20856}" type="slidenum">
              <a:rPr lang="es-CL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s-C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585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701640" y="4473720"/>
            <a:ext cx="5606640" cy="3660480"/>
          </a:xfrm>
          <a:prstGeom prst="rect">
            <a:avLst/>
          </a:prstGeom>
        </p:spPr>
        <p:txBody>
          <a:bodyPr/>
          <a:lstStyle/>
          <a:p>
            <a:r>
              <a:rPr lang="es-C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todavía muy sobrecargada .... y en lugar de mostrar esa "llave", lo que yo haría sería primero highlight las dimensiones en juego, y luego los gráficos; ejemplo en dos láminas siguientes</a:t>
            </a:r>
          </a:p>
          <a:p>
            <a:endParaRPr lang="es-CL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3970440" y="8829720"/>
            <a:ext cx="3038040" cy="4662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A847933-4057-4C7E-BF0C-FE093EFA0397}" type="slidenum">
              <a:rPr lang="es-CL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s-C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8790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01640" y="4473720"/>
            <a:ext cx="5606640" cy="3660480"/>
          </a:xfrm>
          <a:prstGeom prst="rect">
            <a:avLst/>
          </a:prstGeom>
        </p:spPr>
        <p:txBody>
          <a:bodyPr/>
          <a:lstStyle/>
          <a:p>
            <a:r>
              <a:rPr lang="es-C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lomismo</a:t>
            </a:r>
          </a:p>
        </p:txBody>
      </p:sp>
      <p:sp>
        <p:nvSpPr>
          <p:cNvPr id="469" name="TextShape 2"/>
          <p:cNvSpPr txBox="1"/>
          <p:nvPr/>
        </p:nvSpPr>
        <p:spPr>
          <a:xfrm>
            <a:off x="3970440" y="8829720"/>
            <a:ext cx="3038040" cy="4662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14ACD7D-E770-4464-BF39-D8A2E07A9600}" type="slidenum">
              <a:rPr lang="es-CL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s-C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211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33A6D-C45A-4194-BB41-7F81330EEF72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480D53D-1446-3E42-BE0E-C8A35B2E81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6"/>
          <a:stretch/>
        </p:blipFill>
        <p:spPr>
          <a:xfrm>
            <a:off x="10117797" y="6279377"/>
            <a:ext cx="1178256" cy="4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9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D658-F485-4BF8-9C4C-E9186FCBD0DF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Agrupar 3">
            <a:extLst>
              <a:ext uri="{FF2B5EF4-FFF2-40B4-BE49-F238E27FC236}">
                <a16:creationId xmlns:a16="http://schemas.microsoft.com/office/drawing/2014/main" id="{4EADD368-AB7B-44FE-B397-28689257286A}"/>
              </a:ext>
            </a:extLst>
          </p:cNvPr>
          <p:cNvGrpSpPr/>
          <p:nvPr userDrawn="1"/>
        </p:nvGrpSpPr>
        <p:grpSpPr>
          <a:xfrm>
            <a:off x="913988" y="0"/>
            <a:ext cx="5191000" cy="107999"/>
            <a:chOff x="913988" y="-3775"/>
            <a:chExt cx="5191000" cy="10799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5924B37-CFE3-4E35-BB22-7239EF2E2FA4}"/>
                </a:ext>
              </a:extLst>
            </p:cNvPr>
            <p:cNvSpPr>
              <a:spLocks/>
            </p:cNvSpPr>
            <p:nvPr/>
          </p:nvSpPr>
          <p:spPr>
            <a:xfrm>
              <a:off x="3515340" y="-3775"/>
              <a:ext cx="1296000" cy="107999"/>
            </a:xfrm>
            <a:prstGeom prst="rect">
              <a:avLst/>
            </a:prstGeom>
            <a:solidFill>
              <a:srgbClr val="7DB1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D9907B8-3440-43BA-B284-F7636E6B2C55}"/>
                </a:ext>
              </a:extLst>
            </p:cNvPr>
            <p:cNvSpPr>
              <a:spLocks/>
            </p:cNvSpPr>
            <p:nvPr/>
          </p:nvSpPr>
          <p:spPr>
            <a:xfrm>
              <a:off x="4808988" y="-3775"/>
              <a:ext cx="1296000" cy="107999"/>
            </a:xfrm>
            <a:prstGeom prst="rect">
              <a:avLst/>
            </a:prstGeom>
            <a:solidFill>
              <a:srgbClr val="3F72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B1A68E4-5470-4523-9015-420E3623CA09}"/>
                </a:ext>
              </a:extLst>
            </p:cNvPr>
            <p:cNvSpPr>
              <a:spLocks/>
            </p:cNvSpPr>
            <p:nvPr/>
          </p:nvSpPr>
          <p:spPr>
            <a:xfrm>
              <a:off x="913988" y="-3775"/>
              <a:ext cx="1296000" cy="107999"/>
            </a:xfrm>
            <a:prstGeom prst="rect">
              <a:avLst/>
            </a:prstGeom>
            <a:solidFill>
              <a:srgbClr val="6536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1CA98058-CD79-4D46-8005-DB7BA63F8B1D}"/>
                </a:ext>
              </a:extLst>
            </p:cNvPr>
            <p:cNvSpPr>
              <a:spLocks/>
            </p:cNvSpPr>
            <p:nvPr/>
          </p:nvSpPr>
          <p:spPr>
            <a:xfrm>
              <a:off x="2209800" y="-3775"/>
              <a:ext cx="1296000" cy="107999"/>
            </a:xfrm>
            <a:prstGeom prst="rect">
              <a:avLst/>
            </a:prstGeom>
            <a:solidFill>
              <a:srgbClr val="DEE32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</p:grpSp>
      <p:pic>
        <p:nvPicPr>
          <p:cNvPr id="12" name="Imagen 11" descr="iso color.png">
            <a:extLst>
              <a:ext uri="{FF2B5EF4-FFF2-40B4-BE49-F238E27FC236}">
                <a16:creationId xmlns:a16="http://schemas.microsoft.com/office/drawing/2014/main" id="{48CB42CD-ED3A-432A-A5FF-E26E4189E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6152242"/>
            <a:ext cx="1048624" cy="7057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34DAE56-31A2-D54C-84B2-DA6D08F46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6"/>
          <a:stretch/>
        </p:blipFill>
        <p:spPr>
          <a:xfrm>
            <a:off x="10117797" y="6279377"/>
            <a:ext cx="1178256" cy="4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3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CEF8-FA35-4086-B27D-B75FF3E95800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Agrupar 3">
            <a:extLst>
              <a:ext uri="{FF2B5EF4-FFF2-40B4-BE49-F238E27FC236}">
                <a16:creationId xmlns:a16="http://schemas.microsoft.com/office/drawing/2014/main" id="{27399EA4-8988-4207-A1A7-0EE0597542C2}"/>
              </a:ext>
            </a:extLst>
          </p:cNvPr>
          <p:cNvGrpSpPr/>
          <p:nvPr userDrawn="1"/>
        </p:nvGrpSpPr>
        <p:grpSpPr>
          <a:xfrm>
            <a:off x="913988" y="0"/>
            <a:ext cx="5191000" cy="107999"/>
            <a:chOff x="913988" y="-3775"/>
            <a:chExt cx="5191000" cy="10799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542C4FC-AF2D-4858-B741-EF364ADBACA3}"/>
                </a:ext>
              </a:extLst>
            </p:cNvPr>
            <p:cNvSpPr>
              <a:spLocks/>
            </p:cNvSpPr>
            <p:nvPr/>
          </p:nvSpPr>
          <p:spPr>
            <a:xfrm>
              <a:off x="3515340" y="-3775"/>
              <a:ext cx="1296000" cy="107999"/>
            </a:xfrm>
            <a:prstGeom prst="rect">
              <a:avLst/>
            </a:prstGeom>
            <a:solidFill>
              <a:srgbClr val="7DB1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00EAF42-88F2-4B99-9F33-61C92A1B8D1B}"/>
                </a:ext>
              </a:extLst>
            </p:cNvPr>
            <p:cNvSpPr>
              <a:spLocks/>
            </p:cNvSpPr>
            <p:nvPr/>
          </p:nvSpPr>
          <p:spPr>
            <a:xfrm>
              <a:off x="4808988" y="-3775"/>
              <a:ext cx="1296000" cy="107999"/>
            </a:xfrm>
            <a:prstGeom prst="rect">
              <a:avLst/>
            </a:prstGeom>
            <a:solidFill>
              <a:srgbClr val="3F72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7DF3C4D9-66AC-41B7-A246-0D3FCA4F58F2}"/>
                </a:ext>
              </a:extLst>
            </p:cNvPr>
            <p:cNvSpPr>
              <a:spLocks/>
            </p:cNvSpPr>
            <p:nvPr/>
          </p:nvSpPr>
          <p:spPr>
            <a:xfrm>
              <a:off x="913988" y="-3775"/>
              <a:ext cx="1296000" cy="107999"/>
            </a:xfrm>
            <a:prstGeom prst="rect">
              <a:avLst/>
            </a:prstGeom>
            <a:solidFill>
              <a:srgbClr val="6536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9AE09F4-1877-43AB-8A33-B2DDE7523D66}"/>
                </a:ext>
              </a:extLst>
            </p:cNvPr>
            <p:cNvSpPr>
              <a:spLocks/>
            </p:cNvSpPr>
            <p:nvPr/>
          </p:nvSpPr>
          <p:spPr>
            <a:xfrm>
              <a:off x="2209800" y="-3775"/>
              <a:ext cx="1296000" cy="107999"/>
            </a:xfrm>
            <a:prstGeom prst="rect">
              <a:avLst/>
            </a:prstGeom>
            <a:solidFill>
              <a:srgbClr val="DEE32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</p:grpSp>
      <p:pic>
        <p:nvPicPr>
          <p:cNvPr id="12" name="Imagen 11" descr="iso color.png">
            <a:extLst>
              <a:ext uri="{FF2B5EF4-FFF2-40B4-BE49-F238E27FC236}">
                <a16:creationId xmlns:a16="http://schemas.microsoft.com/office/drawing/2014/main" id="{8BBC55E2-81BA-4831-999C-D3B1A037F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6152242"/>
            <a:ext cx="1048624" cy="7057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6BC50C0-3BD6-244B-81E5-8D0834081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6"/>
          <a:stretch/>
        </p:blipFill>
        <p:spPr>
          <a:xfrm>
            <a:off x="10117797" y="6279377"/>
            <a:ext cx="1178256" cy="4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31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CL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508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7B95-0F12-4677-8F74-AE20F0FBA9EE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Agrupar 3">
            <a:extLst>
              <a:ext uri="{FF2B5EF4-FFF2-40B4-BE49-F238E27FC236}">
                <a16:creationId xmlns:a16="http://schemas.microsoft.com/office/drawing/2014/main" id="{ACEF1E2E-46E3-466D-85FF-09D17C4F9C2F}"/>
              </a:ext>
            </a:extLst>
          </p:cNvPr>
          <p:cNvGrpSpPr/>
          <p:nvPr userDrawn="1"/>
        </p:nvGrpSpPr>
        <p:grpSpPr>
          <a:xfrm>
            <a:off x="913988" y="0"/>
            <a:ext cx="5191000" cy="107999"/>
            <a:chOff x="913988" y="-3775"/>
            <a:chExt cx="5191000" cy="10799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913FCCE-48B0-44B6-9DED-39A08F396D57}"/>
                </a:ext>
              </a:extLst>
            </p:cNvPr>
            <p:cNvSpPr>
              <a:spLocks/>
            </p:cNvSpPr>
            <p:nvPr/>
          </p:nvSpPr>
          <p:spPr>
            <a:xfrm>
              <a:off x="3515340" y="-3775"/>
              <a:ext cx="1296000" cy="107999"/>
            </a:xfrm>
            <a:prstGeom prst="rect">
              <a:avLst/>
            </a:prstGeom>
            <a:solidFill>
              <a:srgbClr val="7DB1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7FDE6D9-87CB-416B-9800-FE23E358E52D}"/>
                </a:ext>
              </a:extLst>
            </p:cNvPr>
            <p:cNvSpPr>
              <a:spLocks/>
            </p:cNvSpPr>
            <p:nvPr/>
          </p:nvSpPr>
          <p:spPr>
            <a:xfrm>
              <a:off x="4808988" y="-3775"/>
              <a:ext cx="1296000" cy="107999"/>
            </a:xfrm>
            <a:prstGeom prst="rect">
              <a:avLst/>
            </a:prstGeom>
            <a:solidFill>
              <a:srgbClr val="3F72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AD0E63B-D267-4274-BAA0-8AA3E9383681}"/>
                </a:ext>
              </a:extLst>
            </p:cNvPr>
            <p:cNvSpPr>
              <a:spLocks/>
            </p:cNvSpPr>
            <p:nvPr/>
          </p:nvSpPr>
          <p:spPr>
            <a:xfrm>
              <a:off x="913988" y="-3775"/>
              <a:ext cx="1296000" cy="107999"/>
            </a:xfrm>
            <a:prstGeom prst="rect">
              <a:avLst/>
            </a:prstGeom>
            <a:solidFill>
              <a:srgbClr val="6536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BBFBB8A-4C6C-4D49-AB32-0B037AFB59D1}"/>
                </a:ext>
              </a:extLst>
            </p:cNvPr>
            <p:cNvSpPr>
              <a:spLocks/>
            </p:cNvSpPr>
            <p:nvPr/>
          </p:nvSpPr>
          <p:spPr>
            <a:xfrm>
              <a:off x="2209800" y="-3775"/>
              <a:ext cx="1296000" cy="107999"/>
            </a:xfrm>
            <a:prstGeom prst="rect">
              <a:avLst/>
            </a:prstGeom>
            <a:solidFill>
              <a:srgbClr val="DEE32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</p:grpSp>
      <p:pic>
        <p:nvPicPr>
          <p:cNvPr id="12" name="Imagen 11" descr="iso color.png">
            <a:extLst>
              <a:ext uri="{FF2B5EF4-FFF2-40B4-BE49-F238E27FC236}">
                <a16:creationId xmlns:a16="http://schemas.microsoft.com/office/drawing/2014/main" id="{F79CDB9E-E0F8-4233-BCB7-526881E80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6152242"/>
            <a:ext cx="1048624" cy="7057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2540FA8-E5D8-BD4E-B94C-D81EC0970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6"/>
          <a:stretch/>
        </p:blipFill>
        <p:spPr>
          <a:xfrm>
            <a:off x="10117797" y="6279377"/>
            <a:ext cx="1178256" cy="4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85E-1B10-4318-9EB8-47986B95BCF5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E536-57ED-4040-A98F-247803BD1CB7}" type="datetime1">
              <a:rPr lang="en-US" smtClean="0"/>
              <a:t>9/4/2018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Agrupar 3">
            <a:extLst>
              <a:ext uri="{FF2B5EF4-FFF2-40B4-BE49-F238E27FC236}">
                <a16:creationId xmlns:a16="http://schemas.microsoft.com/office/drawing/2014/main" id="{1A053110-4D1C-47A4-997F-91EEB996C826}"/>
              </a:ext>
            </a:extLst>
          </p:cNvPr>
          <p:cNvGrpSpPr/>
          <p:nvPr userDrawn="1"/>
        </p:nvGrpSpPr>
        <p:grpSpPr>
          <a:xfrm>
            <a:off x="913988" y="0"/>
            <a:ext cx="5191000" cy="107999"/>
            <a:chOff x="913988" y="-3775"/>
            <a:chExt cx="5191000" cy="10799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FE39815-4D48-4821-AFE9-7DB36E745499}"/>
                </a:ext>
              </a:extLst>
            </p:cNvPr>
            <p:cNvSpPr>
              <a:spLocks/>
            </p:cNvSpPr>
            <p:nvPr/>
          </p:nvSpPr>
          <p:spPr>
            <a:xfrm>
              <a:off x="3515340" y="-3775"/>
              <a:ext cx="1296000" cy="107999"/>
            </a:xfrm>
            <a:prstGeom prst="rect">
              <a:avLst/>
            </a:prstGeom>
            <a:solidFill>
              <a:srgbClr val="7DB1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B05BE88-8D9A-4984-8C85-364EE94C0E4C}"/>
                </a:ext>
              </a:extLst>
            </p:cNvPr>
            <p:cNvSpPr>
              <a:spLocks/>
            </p:cNvSpPr>
            <p:nvPr/>
          </p:nvSpPr>
          <p:spPr>
            <a:xfrm>
              <a:off x="4808988" y="-3775"/>
              <a:ext cx="1296000" cy="107999"/>
            </a:xfrm>
            <a:prstGeom prst="rect">
              <a:avLst/>
            </a:prstGeom>
            <a:solidFill>
              <a:srgbClr val="3F72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5026EFF-386E-4297-AB2A-C03F23CDB9B5}"/>
                </a:ext>
              </a:extLst>
            </p:cNvPr>
            <p:cNvSpPr>
              <a:spLocks/>
            </p:cNvSpPr>
            <p:nvPr/>
          </p:nvSpPr>
          <p:spPr>
            <a:xfrm>
              <a:off x="913988" y="-3775"/>
              <a:ext cx="1296000" cy="107999"/>
            </a:xfrm>
            <a:prstGeom prst="rect">
              <a:avLst/>
            </a:prstGeom>
            <a:solidFill>
              <a:srgbClr val="6536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F1529A20-62C8-42CE-BC6C-3F1B0573A3D0}"/>
                </a:ext>
              </a:extLst>
            </p:cNvPr>
            <p:cNvSpPr>
              <a:spLocks/>
            </p:cNvSpPr>
            <p:nvPr/>
          </p:nvSpPr>
          <p:spPr>
            <a:xfrm>
              <a:off x="2209800" y="-3775"/>
              <a:ext cx="1296000" cy="107999"/>
            </a:xfrm>
            <a:prstGeom prst="rect">
              <a:avLst/>
            </a:prstGeom>
            <a:solidFill>
              <a:srgbClr val="DEE32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</p:grpSp>
      <p:pic>
        <p:nvPicPr>
          <p:cNvPr id="13" name="Imagen 12" descr="iso color.png">
            <a:extLst>
              <a:ext uri="{FF2B5EF4-FFF2-40B4-BE49-F238E27FC236}">
                <a16:creationId xmlns:a16="http://schemas.microsoft.com/office/drawing/2014/main" id="{5AB2E7F6-528D-41B7-9A74-752D3FDAA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6152242"/>
            <a:ext cx="1048624" cy="70575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6B4762-8778-3247-A1F4-FF58E0F16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6"/>
          <a:stretch/>
        </p:blipFill>
        <p:spPr>
          <a:xfrm>
            <a:off x="10117797" y="6279377"/>
            <a:ext cx="1178256" cy="4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3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E2AF-62D2-4687-9633-5E1D839FAA0A}" type="datetime1">
              <a:rPr lang="en-US" smtClean="0"/>
              <a:t>9/4/2018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  <p:grpSp>
        <p:nvGrpSpPr>
          <p:cNvPr id="10" name="Agrupar 3">
            <a:extLst>
              <a:ext uri="{FF2B5EF4-FFF2-40B4-BE49-F238E27FC236}">
                <a16:creationId xmlns:a16="http://schemas.microsoft.com/office/drawing/2014/main" id="{8B1D3D9C-5A0B-4B45-9AB0-588DBE5A25F9}"/>
              </a:ext>
            </a:extLst>
          </p:cNvPr>
          <p:cNvGrpSpPr/>
          <p:nvPr userDrawn="1"/>
        </p:nvGrpSpPr>
        <p:grpSpPr>
          <a:xfrm>
            <a:off x="913988" y="0"/>
            <a:ext cx="5191000" cy="107999"/>
            <a:chOff x="913988" y="-3775"/>
            <a:chExt cx="5191000" cy="107999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C7780DA-7F4F-4934-8957-3DFA8290244B}"/>
                </a:ext>
              </a:extLst>
            </p:cNvPr>
            <p:cNvSpPr>
              <a:spLocks/>
            </p:cNvSpPr>
            <p:nvPr/>
          </p:nvSpPr>
          <p:spPr>
            <a:xfrm>
              <a:off x="3515340" y="-3775"/>
              <a:ext cx="1296000" cy="107999"/>
            </a:xfrm>
            <a:prstGeom prst="rect">
              <a:avLst/>
            </a:prstGeom>
            <a:solidFill>
              <a:srgbClr val="7DB1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57DFA8A-ED2F-4D3E-B5C9-418C28185DBD}"/>
                </a:ext>
              </a:extLst>
            </p:cNvPr>
            <p:cNvSpPr>
              <a:spLocks/>
            </p:cNvSpPr>
            <p:nvPr/>
          </p:nvSpPr>
          <p:spPr>
            <a:xfrm>
              <a:off x="4808988" y="-3775"/>
              <a:ext cx="1296000" cy="107999"/>
            </a:xfrm>
            <a:prstGeom prst="rect">
              <a:avLst/>
            </a:prstGeom>
            <a:solidFill>
              <a:srgbClr val="3F72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5CD12BC9-4EFD-4FB0-AEAE-D97A21AAF8DC}"/>
                </a:ext>
              </a:extLst>
            </p:cNvPr>
            <p:cNvSpPr>
              <a:spLocks/>
            </p:cNvSpPr>
            <p:nvPr/>
          </p:nvSpPr>
          <p:spPr>
            <a:xfrm>
              <a:off x="913988" y="-3775"/>
              <a:ext cx="1296000" cy="107999"/>
            </a:xfrm>
            <a:prstGeom prst="rect">
              <a:avLst/>
            </a:prstGeom>
            <a:solidFill>
              <a:srgbClr val="6536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B91A3B33-7D93-4597-A2BA-B9F2FDB05A80}"/>
                </a:ext>
              </a:extLst>
            </p:cNvPr>
            <p:cNvSpPr>
              <a:spLocks/>
            </p:cNvSpPr>
            <p:nvPr/>
          </p:nvSpPr>
          <p:spPr>
            <a:xfrm>
              <a:off x="2209800" y="-3775"/>
              <a:ext cx="1296000" cy="107999"/>
            </a:xfrm>
            <a:prstGeom prst="rect">
              <a:avLst/>
            </a:prstGeom>
            <a:solidFill>
              <a:srgbClr val="DEE32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</p:grpSp>
      <p:pic>
        <p:nvPicPr>
          <p:cNvPr id="15" name="Imagen 14" descr="iso color.png">
            <a:extLst>
              <a:ext uri="{FF2B5EF4-FFF2-40B4-BE49-F238E27FC236}">
                <a16:creationId xmlns:a16="http://schemas.microsoft.com/office/drawing/2014/main" id="{C795878E-3B9C-4350-B0A4-D6BC5331D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6152242"/>
            <a:ext cx="1048624" cy="70575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DE4EBA7-85A5-8D41-BC33-2A1342FAE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6"/>
          <a:stretch/>
        </p:blipFill>
        <p:spPr>
          <a:xfrm>
            <a:off x="10117797" y="6279377"/>
            <a:ext cx="1178256" cy="4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0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6C2F8-B7D8-45F8-834F-8A675282031E}" type="datetime1">
              <a:rPr lang="en-US" smtClean="0"/>
              <a:t>9/4/2018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  <p:grpSp>
        <p:nvGrpSpPr>
          <p:cNvPr id="6" name="Agrupar 3">
            <a:extLst>
              <a:ext uri="{FF2B5EF4-FFF2-40B4-BE49-F238E27FC236}">
                <a16:creationId xmlns:a16="http://schemas.microsoft.com/office/drawing/2014/main" id="{E1D11896-CFAB-4A20-A71C-855936F2106C}"/>
              </a:ext>
            </a:extLst>
          </p:cNvPr>
          <p:cNvGrpSpPr/>
          <p:nvPr userDrawn="1"/>
        </p:nvGrpSpPr>
        <p:grpSpPr>
          <a:xfrm>
            <a:off x="913988" y="0"/>
            <a:ext cx="5191000" cy="107999"/>
            <a:chOff x="913988" y="-3775"/>
            <a:chExt cx="5191000" cy="107999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C44E7D2-409B-44EA-8D5D-C2C5EFF0734F}"/>
                </a:ext>
              </a:extLst>
            </p:cNvPr>
            <p:cNvSpPr>
              <a:spLocks/>
            </p:cNvSpPr>
            <p:nvPr/>
          </p:nvSpPr>
          <p:spPr>
            <a:xfrm>
              <a:off x="3515340" y="-3775"/>
              <a:ext cx="1296000" cy="107999"/>
            </a:xfrm>
            <a:prstGeom prst="rect">
              <a:avLst/>
            </a:prstGeom>
            <a:solidFill>
              <a:srgbClr val="7DB1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31D07D3-64CB-49B9-BDE7-3306E3D06888}"/>
                </a:ext>
              </a:extLst>
            </p:cNvPr>
            <p:cNvSpPr>
              <a:spLocks/>
            </p:cNvSpPr>
            <p:nvPr/>
          </p:nvSpPr>
          <p:spPr>
            <a:xfrm>
              <a:off x="4808988" y="-3775"/>
              <a:ext cx="1296000" cy="107999"/>
            </a:xfrm>
            <a:prstGeom prst="rect">
              <a:avLst/>
            </a:prstGeom>
            <a:solidFill>
              <a:srgbClr val="3F72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0B5DD03-1AE5-4004-8168-338A83DA3006}"/>
                </a:ext>
              </a:extLst>
            </p:cNvPr>
            <p:cNvSpPr>
              <a:spLocks/>
            </p:cNvSpPr>
            <p:nvPr/>
          </p:nvSpPr>
          <p:spPr>
            <a:xfrm>
              <a:off x="913988" y="-3775"/>
              <a:ext cx="1296000" cy="107999"/>
            </a:xfrm>
            <a:prstGeom prst="rect">
              <a:avLst/>
            </a:prstGeom>
            <a:solidFill>
              <a:srgbClr val="6536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B2BE53D1-1925-48F0-AF31-A526C98549D7}"/>
                </a:ext>
              </a:extLst>
            </p:cNvPr>
            <p:cNvSpPr>
              <a:spLocks/>
            </p:cNvSpPr>
            <p:nvPr/>
          </p:nvSpPr>
          <p:spPr>
            <a:xfrm>
              <a:off x="2209800" y="-3775"/>
              <a:ext cx="1296000" cy="107999"/>
            </a:xfrm>
            <a:prstGeom prst="rect">
              <a:avLst/>
            </a:prstGeom>
            <a:solidFill>
              <a:srgbClr val="DEE32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</p:grpSp>
      <p:pic>
        <p:nvPicPr>
          <p:cNvPr id="11" name="Imagen 10" descr="iso color.png">
            <a:extLst>
              <a:ext uri="{FF2B5EF4-FFF2-40B4-BE49-F238E27FC236}">
                <a16:creationId xmlns:a16="http://schemas.microsoft.com/office/drawing/2014/main" id="{FB9EC58F-7955-4D66-870C-622A3A18F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6152242"/>
            <a:ext cx="1048624" cy="7057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82FCE2D-5651-C44C-AC53-6174F949F9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6"/>
          <a:stretch/>
        </p:blipFill>
        <p:spPr>
          <a:xfrm>
            <a:off x="10117797" y="6279377"/>
            <a:ext cx="1178256" cy="4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2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203A4-518F-4770-8A69-AC2FD73D4F51}" type="datetime1">
              <a:rPr lang="en-US" smtClean="0"/>
              <a:t>9/4/2018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6FAA-6E1B-4175-93FB-661291592664}" type="datetime1">
              <a:rPr lang="en-US" smtClean="0"/>
              <a:t>9/4/2018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Agrupar 3">
            <a:extLst>
              <a:ext uri="{FF2B5EF4-FFF2-40B4-BE49-F238E27FC236}">
                <a16:creationId xmlns:a16="http://schemas.microsoft.com/office/drawing/2014/main" id="{1EE34C30-14B8-4B6D-997E-366004F74E2C}"/>
              </a:ext>
            </a:extLst>
          </p:cNvPr>
          <p:cNvGrpSpPr/>
          <p:nvPr userDrawn="1"/>
        </p:nvGrpSpPr>
        <p:grpSpPr>
          <a:xfrm>
            <a:off x="913988" y="0"/>
            <a:ext cx="5191000" cy="107999"/>
            <a:chOff x="913988" y="-3775"/>
            <a:chExt cx="5191000" cy="10799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789E937-F238-4202-9EE2-95F08523472B}"/>
                </a:ext>
              </a:extLst>
            </p:cNvPr>
            <p:cNvSpPr>
              <a:spLocks/>
            </p:cNvSpPr>
            <p:nvPr/>
          </p:nvSpPr>
          <p:spPr>
            <a:xfrm>
              <a:off x="3515340" y="-3775"/>
              <a:ext cx="1296000" cy="107999"/>
            </a:xfrm>
            <a:prstGeom prst="rect">
              <a:avLst/>
            </a:prstGeom>
            <a:solidFill>
              <a:srgbClr val="7DB1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8717EDA6-32F7-4B6B-84D8-FE746A8C40E0}"/>
                </a:ext>
              </a:extLst>
            </p:cNvPr>
            <p:cNvSpPr>
              <a:spLocks/>
            </p:cNvSpPr>
            <p:nvPr/>
          </p:nvSpPr>
          <p:spPr>
            <a:xfrm>
              <a:off x="4808988" y="-3775"/>
              <a:ext cx="1296000" cy="107999"/>
            </a:xfrm>
            <a:prstGeom prst="rect">
              <a:avLst/>
            </a:prstGeom>
            <a:solidFill>
              <a:srgbClr val="3F72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0E10059B-8FAB-4071-AB79-09D6C3214C59}"/>
                </a:ext>
              </a:extLst>
            </p:cNvPr>
            <p:cNvSpPr>
              <a:spLocks/>
            </p:cNvSpPr>
            <p:nvPr/>
          </p:nvSpPr>
          <p:spPr>
            <a:xfrm>
              <a:off x="913988" y="-3775"/>
              <a:ext cx="1296000" cy="107999"/>
            </a:xfrm>
            <a:prstGeom prst="rect">
              <a:avLst/>
            </a:prstGeom>
            <a:solidFill>
              <a:srgbClr val="6536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555EB45-7F0A-43EE-8654-EA1C7A262FE4}"/>
                </a:ext>
              </a:extLst>
            </p:cNvPr>
            <p:cNvSpPr>
              <a:spLocks/>
            </p:cNvSpPr>
            <p:nvPr/>
          </p:nvSpPr>
          <p:spPr>
            <a:xfrm>
              <a:off x="2209800" y="-3775"/>
              <a:ext cx="1296000" cy="107999"/>
            </a:xfrm>
            <a:prstGeom prst="rect">
              <a:avLst/>
            </a:prstGeom>
            <a:solidFill>
              <a:srgbClr val="DEE32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</p:grpSp>
      <p:pic>
        <p:nvPicPr>
          <p:cNvPr id="13" name="Imagen 12" descr="iso color.png">
            <a:extLst>
              <a:ext uri="{FF2B5EF4-FFF2-40B4-BE49-F238E27FC236}">
                <a16:creationId xmlns:a16="http://schemas.microsoft.com/office/drawing/2014/main" id="{2A1178C8-D7F7-44F8-BE82-7FE1C1A167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6152242"/>
            <a:ext cx="1048624" cy="70575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C2A3DE9-75AC-FD48-B10D-EA447BFE3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6"/>
          <a:stretch/>
        </p:blipFill>
        <p:spPr>
          <a:xfrm>
            <a:off x="10117797" y="6279377"/>
            <a:ext cx="1178256" cy="4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8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8967-7353-4776-91D5-9B9E6C7BAAC0}" type="datetime1">
              <a:rPr lang="en-US" smtClean="0"/>
              <a:t>9/4/2018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Agrupar 3">
            <a:extLst>
              <a:ext uri="{FF2B5EF4-FFF2-40B4-BE49-F238E27FC236}">
                <a16:creationId xmlns:a16="http://schemas.microsoft.com/office/drawing/2014/main" id="{A4BC7C5C-FD42-458F-BC67-39BE324B778A}"/>
              </a:ext>
            </a:extLst>
          </p:cNvPr>
          <p:cNvGrpSpPr/>
          <p:nvPr userDrawn="1"/>
        </p:nvGrpSpPr>
        <p:grpSpPr>
          <a:xfrm>
            <a:off x="913988" y="0"/>
            <a:ext cx="5191000" cy="107999"/>
            <a:chOff x="913988" y="-3775"/>
            <a:chExt cx="5191000" cy="10799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33182D2-8611-49D1-A2E5-DBE2D3DDA028}"/>
                </a:ext>
              </a:extLst>
            </p:cNvPr>
            <p:cNvSpPr>
              <a:spLocks/>
            </p:cNvSpPr>
            <p:nvPr/>
          </p:nvSpPr>
          <p:spPr>
            <a:xfrm>
              <a:off x="3515340" y="-3775"/>
              <a:ext cx="1296000" cy="107999"/>
            </a:xfrm>
            <a:prstGeom prst="rect">
              <a:avLst/>
            </a:prstGeom>
            <a:solidFill>
              <a:srgbClr val="7DB1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B663A4-EEBD-45A6-814E-F5303E2DA27E}"/>
                </a:ext>
              </a:extLst>
            </p:cNvPr>
            <p:cNvSpPr>
              <a:spLocks/>
            </p:cNvSpPr>
            <p:nvPr/>
          </p:nvSpPr>
          <p:spPr>
            <a:xfrm>
              <a:off x="4808988" y="-3775"/>
              <a:ext cx="1296000" cy="107999"/>
            </a:xfrm>
            <a:prstGeom prst="rect">
              <a:avLst/>
            </a:prstGeom>
            <a:solidFill>
              <a:srgbClr val="3F72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DA62645-896B-40DB-BF1F-E7CD26C4C78E}"/>
                </a:ext>
              </a:extLst>
            </p:cNvPr>
            <p:cNvSpPr>
              <a:spLocks/>
            </p:cNvSpPr>
            <p:nvPr/>
          </p:nvSpPr>
          <p:spPr>
            <a:xfrm>
              <a:off x="913988" y="-3775"/>
              <a:ext cx="1296000" cy="107999"/>
            </a:xfrm>
            <a:prstGeom prst="rect">
              <a:avLst/>
            </a:prstGeom>
            <a:solidFill>
              <a:srgbClr val="6536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3ADA652B-4529-41C2-A218-107119CDE91B}"/>
                </a:ext>
              </a:extLst>
            </p:cNvPr>
            <p:cNvSpPr>
              <a:spLocks/>
            </p:cNvSpPr>
            <p:nvPr/>
          </p:nvSpPr>
          <p:spPr>
            <a:xfrm>
              <a:off x="2209800" y="-3775"/>
              <a:ext cx="1296000" cy="107999"/>
            </a:xfrm>
            <a:prstGeom prst="rect">
              <a:avLst/>
            </a:prstGeom>
            <a:solidFill>
              <a:srgbClr val="DEE32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</p:grpSp>
      <p:pic>
        <p:nvPicPr>
          <p:cNvPr id="13" name="Imagen 12" descr="iso color.png">
            <a:extLst>
              <a:ext uri="{FF2B5EF4-FFF2-40B4-BE49-F238E27FC236}">
                <a16:creationId xmlns:a16="http://schemas.microsoft.com/office/drawing/2014/main" id="{7439EC5E-A6AB-4628-B668-C76CBAE29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6152242"/>
            <a:ext cx="1048624" cy="70575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2C5C83B-5B86-A242-8818-E5D6AA279B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6"/>
          <a:stretch/>
        </p:blipFill>
        <p:spPr>
          <a:xfrm>
            <a:off x="10117797" y="6279377"/>
            <a:ext cx="1178256" cy="4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9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439A8-C298-4CC3-8AC4-4D4C14D9FB37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C36C9-860B-4F7F-B14B-465C4CDCEEF7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Agrupar 3">
            <a:extLst>
              <a:ext uri="{FF2B5EF4-FFF2-40B4-BE49-F238E27FC236}">
                <a16:creationId xmlns:a16="http://schemas.microsoft.com/office/drawing/2014/main" id="{81A6C9C3-FC1E-4193-91FF-10F9D8122FDD}"/>
              </a:ext>
            </a:extLst>
          </p:cNvPr>
          <p:cNvGrpSpPr/>
          <p:nvPr userDrawn="1"/>
        </p:nvGrpSpPr>
        <p:grpSpPr>
          <a:xfrm>
            <a:off x="913988" y="0"/>
            <a:ext cx="5191000" cy="107999"/>
            <a:chOff x="913988" y="-3775"/>
            <a:chExt cx="5191000" cy="10799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2BBEC8B-4B62-46C0-B952-E6EA317B8626}"/>
                </a:ext>
              </a:extLst>
            </p:cNvPr>
            <p:cNvSpPr>
              <a:spLocks/>
            </p:cNvSpPr>
            <p:nvPr/>
          </p:nvSpPr>
          <p:spPr>
            <a:xfrm>
              <a:off x="3515340" y="-3775"/>
              <a:ext cx="1296000" cy="107999"/>
            </a:xfrm>
            <a:prstGeom prst="rect">
              <a:avLst/>
            </a:prstGeom>
            <a:solidFill>
              <a:srgbClr val="7DB1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F0545E3-8135-4537-A296-03BCB8F0F1EB}"/>
                </a:ext>
              </a:extLst>
            </p:cNvPr>
            <p:cNvSpPr>
              <a:spLocks/>
            </p:cNvSpPr>
            <p:nvPr/>
          </p:nvSpPr>
          <p:spPr>
            <a:xfrm>
              <a:off x="4808988" y="-3775"/>
              <a:ext cx="1296000" cy="107999"/>
            </a:xfrm>
            <a:prstGeom prst="rect">
              <a:avLst/>
            </a:prstGeom>
            <a:solidFill>
              <a:srgbClr val="3F72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7BC79242-4805-4DEA-98DB-6F13401234E5}"/>
                </a:ext>
              </a:extLst>
            </p:cNvPr>
            <p:cNvSpPr>
              <a:spLocks/>
            </p:cNvSpPr>
            <p:nvPr/>
          </p:nvSpPr>
          <p:spPr>
            <a:xfrm>
              <a:off x="913988" y="-3775"/>
              <a:ext cx="1296000" cy="107999"/>
            </a:xfrm>
            <a:prstGeom prst="rect">
              <a:avLst/>
            </a:prstGeom>
            <a:solidFill>
              <a:srgbClr val="65367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DAC1F4F-F2CC-4888-AE34-8FAA10C147D9}"/>
                </a:ext>
              </a:extLst>
            </p:cNvPr>
            <p:cNvSpPr>
              <a:spLocks/>
            </p:cNvSpPr>
            <p:nvPr/>
          </p:nvSpPr>
          <p:spPr>
            <a:xfrm>
              <a:off x="2209800" y="-3775"/>
              <a:ext cx="1296000" cy="107999"/>
            </a:xfrm>
            <a:prstGeom prst="rect">
              <a:avLst/>
            </a:prstGeom>
            <a:solidFill>
              <a:srgbClr val="DEE32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92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6.png"/><Relationship Id="rId9" Type="http://schemas.microsoft.com/office/2007/relationships/diagramDrawing" Target="../diagrams/drawing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s universidad y conicyt.jpg">
            <a:extLst>
              <a:ext uri="{FF2B5EF4-FFF2-40B4-BE49-F238E27FC236}">
                <a16:creationId xmlns:a16="http://schemas.microsoft.com/office/drawing/2014/main" id="{DBD44B5D-0D31-4017-910A-9A4F3A0FC4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9" t="77681" r="20601"/>
          <a:stretch/>
        </p:blipFill>
        <p:spPr>
          <a:xfrm>
            <a:off x="9559948" y="2308949"/>
            <a:ext cx="1974750" cy="1618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0" y="824089"/>
            <a:ext cx="6627957" cy="3269929"/>
          </a:xfrm>
          <a:prstGeom prst="rect">
            <a:avLst/>
          </a:prstGeom>
        </p:spPr>
      </p:pic>
      <p:pic>
        <p:nvPicPr>
          <p:cNvPr id="7" name="Imagen 6" descr="logos universidad y conicyt.jpg">
            <a:extLst>
              <a:ext uri="{FF2B5EF4-FFF2-40B4-BE49-F238E27FC236}">
                <a16:creationId xmlns:a16="http://schemas.microsoft.com/office/drawing/2014/main" id="{50E760DC-1647-1E49-B174-B9945C6654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81" r="80794"/>
          <a:stretch/>
        </p:blipFill>
        <p:spPr>
          <a:xfrm>
            <a:off x="7281040" y="739477"/>
            <a:ext cx="2152632" cy="1800964"/>
          </a:xfrm>
          <a:prstGeom prst="rect">
            <a:avLst/>
          </a:prstGeom>
        </p:spPr>
      </p:pic>
      <p:pic>
        <p:nvPicPr>
          <p:cNvPr id="8" name="Imagen 7" descr="logos universidad y conicyt.jpg">
            <a:extLst>
              <a:ext uri="{FF2B5EF4-FFF2-40B4-BE49-F238E27FC236}">
                <a16:creationId xmlns:a16="http://schemas.microsoft.com/office/drawing/2014/main" id="{CFF8FA3C-B104-3446-96CF-9310EBF35E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9" t="77681" r="61187"/>
          <a:stretch/>
        </p:blipFill>
        <p:spPr>
          <a:xfrm>
            <a:off x="9473415" y="903832"/>
            <a:ext cx="2043295" cy="1681644"/>
          </a:xfrm>
          <a:prstGeom prst="rect">
            <a:avLst/>
          </a:prstGeom>
        </p:spPr>
      </p:pic>
      <p:pic>
        <p:nvPicPr>
          <p:cNvPr id="9" name="Imagen 8" descr="logos universidad y conicyt.jpg">
            <a:extLst>
              <a:ext uri="{FF2B5EF4-FFF2-40B4-BE49-F238E27FC236}">
                <a16:creationId xmlns:a16="http://schemas.microsoft.com/office/drawing/2014/main" id="{926B9F0F-4B61-4846-8321-AB7D59C65A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0" t="82811" r="40796"/>
          <a:stretch/>
        </p:blipFill>
        <p:spPr>
          <a:xfrm>
            <a:off x="7429278" y="2705968"/>
            <a:ext cx="1858242" cy="1177798"/>
          </a:xfrm>
          <a:prstGeom prst="rect">
            <a:avLst/>
          </a:prstGeom>
        </p:spPr>
      </p:pic>
      <p:pic>
        <p:nvPicPr>
          <p:cNvPr id="10" name="Imagen 9" descr="logos universidad y conicyt.jpg">
            <a:extLst>
              <a:ext uri="{FF2B5EF4-FFF2-40B4-BE49-F238E27FC236}">
                <a16:creationId xmlns:a16="http://schemas.microsoft.com/office/drawing/2014/main" id="{F1E534F0-2380-664F-ABA2-B051DC8C63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5" t="77681" r="905"/>
          <a:stretch/>
        </p:blipFill>
        <p:spPr>
          <a:xfrm>
            <a:off x="598924" y="4652963"/>
            <a:ext cx="2409048" cy="1974935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igure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85370" y="65096"/>
            <a:ext cx="9144000" cy="1767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 smtClean="0"/>
              <a:t>2015</a:t>
            </a:r>
          </a:p>
          <a:p>
            <a:r>
              <a:rPr lang="en-US" sz="2800" cap="small" dirty="0" smtClean="0"/>
              <a:t>44 </a:t>
            </a:r>
            <a:r>
              <a:rPr lang="en-US" sz="2800" cap="small" dirty="0" smtClean="0">
                <a:latin typeface="+mn-lt"/>
              </a:rPr>
              <a:t>Researchers</a:t>
            </a:r>
          </a:p>
          <a:p>
            <a:r>
              <a:rPr lang="en-US" sz="2800" cap="small" dirty="0" smtClean="0">
                <a:latin typeface="+mn-lt"/>
              </a:rPr>
              <a:t>133 interconnections</a:t>
            </a:r>
          </a:p>
          <a:p>
            <a:endParaRPr lang="en-US" sz="4000" cap="small" dirty="0"/>
          </a:p>
        </p:txBody>
      </p:sp>
      <p:grpSp>
        <p:nvGrpSpPr>
          <p:cNvPr id="14" name="Agrupar 13"/>
          <p:cNvGrpSpPr/>
          <p:nvPr/>
        </p:nvGrpSpPr>
        <p:grpSpPr>
          <a:xfrm>
            <a:off x="1909252" y="6083300"/>
            <a:ext cx="10378294" cy="605093"/>
            <a:chOff x="1909252" y="6083300"/>
            <a:chExt cx="10378294" cy="605093"/>
          </a:xfrm>
        </p:grpSpPr>
        <p:sp>
          <p:nvSpPr>
            <p:cNvPr id="15" name="Rectángulo 14"/>
            <p:cNvSpPr/>
            <p:nvPr/>
          </p:nvSpPr>
          <p:spPr>
            <a:xfrm>
              <a:off x="1909252" y="6083300"/>
              <a:ext cx="10282748" cy="6050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Elipse 15"/>
            <p:cNvSpPr/>
            <p:nvPr/>
          </p:nvSpPr>
          <p:spPr>
            <a:xfrm>
              <a:off x="4578750" y="6220800"/>
              <a:ext cx="345566" cy="328320"/>
            </a:xfrm>
            <a:prstGeom prst="ellipse">
              <a:avLst/>
            </a:prstGeom>
            <a:solidFill>
              <a:srgbClr val="2573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Triángulo isósceles 16"/>
            <p:cNvSpPr/>
            <p:nvPr/>
          </p:nvSpPr>
          <p:spPr>
            <a:xfrm>
              <a:off x="7014989" y="6186240"/>
              <a:ext cx="431958" cy="354240"/>
            </a:xfrm>
            <a:prstGeom prst="triangle">
              <a:avLst/>
            </a:prstGeom>
            <a:solidFill>
              <a:srgbClr val="3EB61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 rot="2682412">
              <a:off x="9422725" y="6254860"/>
              <a:ext cx="302370" cy="302400"/>
            </a:xfrm>
            <a:prstGeom prst="rect">
              <a:avLst/>
            </a:prstGeom>
            <a:solidFill>
              <a:srgbClr val="A01C9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2144062" y="6197600"/>
              <a:ext cx="395937" cy="360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4916194" y="6151117"/>
              <a:ext cx="2056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Socioeconomic</a:t>
              </a:r>
              <a:r>
                <a:rPr lang="es-ES" sz="1200" dirty="0">
                  <a:solidFill>
                    <a:srgbClr val="FFFFFF"/>
                  </a:solidFill>
                </a:rPr>
                <a:t> </a:t>
              </a:r>
              <a:r>
                <a:rPr lang="es-ES" sz="1200" dirty="0" err="1">
                  <a:solidFill>
                    <a:srgbClr val="FFFFFF"/>
                  </a:solidFill>
                </a:rPr>
                <a:t>Dimensions</a:t>
              </a:r>
              <a:r>
                <a:rPr lang="es-ES" sz="1200" dirty="0">
                  <a:solidFill>
                    <a:srgbClr val="FFFFFF"/>
                  </a:solidFill>
                </a:rPr>
                <a:t> of </a:t>
              </a:r>
              <a:r>
                <a:rPr lang="es-ES" sz="1200" dirty="0" err="1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9751723" y="6183670"/>
              <a:ext cx="2535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Group</a:t>
              </a:r>
              <a:r>
                <a:rPr lang="es-ES" sz="1200" dirty="0">
                  <a:solidFill>
                    <a:srgbClr val="FFFFFF"/>
                  </a:solidFill>
                </a:rPr>
                <a:t> and Individual </a:t>
              </a:r>
              <a:r>
                <a:rPr lang="es-ES" sz="1200" dirty="0" err="1" smtClean="0">
                  <a:solidFill>
                    <a:srgbClr val="FFFFFF"/>
                  </a:solidFill>
                </a:rPr>
                <a:t>Interactions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7405614" y="6190843"/>
              <a:ext cx="2205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Geographies</a:t>
              </a:r>
              <a:r>
                <a:rPr lang="es-ES" sz="1200" dirty="0">
                  <a:solidFill>
                    <a:srgbClr val="FFFFFF"/>
                  </a:solidFill>
                </a:rPr>
                <a:t> of </a:t>
              </a:r>
              <a:r>
                <a:rPr lang="es-ES" sz="1200" dirty="0" err="1" smtClean="0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2501923" y="6192134"/>
              <a:ext cx="20322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>
                  <a:solidFill>
                    <a:srgbClr val="FFFFFF"/>
                  </a:solidFill>
                </a:rPr>
                <a:t>Social and </a:t>
              </a:r>
              <a:r>
                <a:rPr lang="es-ES" sz="1200" dirty="0" err="1">
                  <a:solidFill>
                    <a:srgbClr val="FFFFFF"/>
                  </a:solidFill>
                </a:rPr>
                <a:t>Political</a:t>
              </a:r>
              <a:r>
                <a:rPr lang="es-ES" sz="1200" dirty="0">
                  <a:solidFill>
                    <a:srgbClr val="FFFFFF"/>
                  </a:solidFill>
                </a:rPr>
                <a:t> </a:t>
              </a:r>
              <a:r>
                <a:rPr lang="es-ES" sz="1200" dirty="0" err="1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862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igure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367824" y="96754"/>
            <a:ext cx="9144000" cy="1767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 smtClean="0"/>
              <a:t>2016</a:t>
            </a:r>
          </a:p>
          <a:p>
            <a:r>
              <a:rPr lang="en-US" sz="2800" cap="small" dirty="0" smtClean="0"/>
              <a:t>49 </a:t>
            </a:r>
            <a:r>
              <a:rPr lang="en-US" sz="2800" cap="small" dirty="0" smtClean="0">
                <a:latin typeface="+mn-lt"/>
              </a:rPr>
              <a:t>Researchers</a:t>
            </a:r>
          </a:p>
          <a:p>
            <a:r>
              <a:rPr lang="en-US" sz="2800" cap="small" dirty="0" smtClean="0">
                <a:latin typeface="+mn-lt"/>
              </a:rPr>
              <a:t>148 interconnections</a:t>
            </a:r>
          </a:p>
          <a:p>
            <a:endParaRPr lang="en-US" sz="4000" cap="small" dirty="0"/>
          </a:p>
        </p:txBody>
      </p:sp>
      <p:grpSp>
        <p:nvGrpSpPr>
          <p:cNvPr id="16" name="Agrupar 15"/>
          <p:cNvGrpSpPr/>
          <p:nvPr/>
        </p:nvGrpSpPr>
        <p:grpSpPr>
          <a:xfrm>
            <a:off x="1909252" y="6083300"/>
            <a:ext cx="10378294" cy="605093"/>
            <a:chOff x="1909252" y="6083300"/>
            <a:chExt cx="10378294" cy="605093"/>
          </a:xfrm>
        </p:grpSpPr>
        <p:sp>
          <p:nvSpPr>
            <p:cNvPr id="17" name="Rectángulo 16"/>
            <p:cNvSpPr/>
            <p:nvPr/>
          </p:nvSpPr>
          <p:spPr>
            <a:xfrm>
              <a:off x="1909252" y="6083300"/>
              <a:ext cx="10282748" cy="6050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Elipse 17"/>
            <p:cNvSpPr/>
            <p:nvPr/>
          </p:nvSpPr>
          <p:spPr>
            <a:xfrm>
              <a:off x="4578750" y="6220800"/>
              <a:ext cx="345566" cy="328320"/>
            </a:xfrm>
            <a:prstGeom prst="ellipse">
              <a:avLst/>
            </a:prstGeom>
            <a:solidFill>
              <a:srgbClr val="2573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Triángulo isósceles 18"/>
            <p:cNvSpPr/>
            <p:nvPr/>
          </p:nvSpPr>
          <p:spPr>
            <a:xfrm>
              <a:off x="7014989" y="6186240"/>
              <a:ext cx="431958" cy="354240"/>
            </a:xfrm>
            <a:prstGeom prst="triangle">
              <a:avLst/>
            </a:prstGeom>
            <a:solidFill>
              <a:srgbClr val="3EB61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 rot="2682412">
              <a:off x="9422725" y="6254860"/>
              <a:ext cx="302370" cy="302400"/>
            </a:xfrm>
            <a:prstGeom prst="rect">
              <a:avLst/>
            </a:prstGeom>
            <a:solidFill>
              <a:srgbClr val="A01C9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2144062" y="6197600"/>
              <a:ext cx="395937" cy="360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4916194" y="6151117"/>
              <a:ext cx="2056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Socioeconomic</a:t>
              </a:r>
              <a:r>
                <a:rPr lang="es-ES" sz="1200" dirty="0">
                  <a:solidFill>
                    <a:srgbClr val="FFFFFF"/>
                  </a:solidFill>
                </a:rPr>
                <a:t> </a:t>
              </a:r>
              <a:r>
                <a:rPr lang="es-ES" sz="1200" dirty="0" err="1">
                  <a:solidFill>
                    <a:srgbClr val="FFFFFF"/>
                  </a:solidFill>
                </a:rPr>
                <a:t>Dimensions</a:t>
              </a:r>
              <a:r>
                <a:rPr lang="es-ES" sz="1200" dirty="0">
                  <a:solidFill>
                    <a:srgbClr val="FFFFFF"/>
                  </a:solidFill>
                </a:rPr>
                <a:t> of </a:t>
              </a:r>
              <a:r>
                <a:rPr lang="es-ES" sz="1200" dirty="0" err="1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9751723" y="6183670"/>
              <a:ext cx="2535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Group</a:t>
              </a:r>
              <a:r>
                <a:rPr lang="es-ES" sz="1200" dirty="0">
                  <a:solidFill>
                    <a:srgbClr val="FFFFFF"/>
                  </a:solidFill>
                </a:rPr>
                <a:t> and Individual </a:t>
              </a:r>
              <a:r>
                <a:rPr lang="es-ES" sz="1200" dirty="0" err="1" smtClean="0">
                  <a:solidFill>
                    <a:srgbClr val="FFFFFF"/>
                  </a:solidFill>
                </a:rPr>
                <a:t>Interactions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7405614" y="6190843"/>
              <a:ext cx="2205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Geographies</a:t>
              </a:r>
              <a:r>
                <a:rPr lang="es-ES" sz="1200" dirty="0">
                  <a:solidFill>
                    <a:srgbClr val="FFFFFF"/>
                  </a:solidFill>
                </a:rPr>
                <a:t> of </a:t>
              </a:r>
              <a:r>
                <a:rPr lang="es-ES" sz="1200" dirty="0" err="1" smtClean="0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2501923" y="6192134"/>
              <a:ext cx="20322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>
                  <a:solidFill>
                    <a:srgbClr val="FFFFFF"/>
                  </a:solidFill>
                </a:rPr>
                <a:t>Social and </a:t>
              </a:r>
              <a:r>
                <a:rPr lang="es-ES" sz="1200" dirty="0" err="1">
                  <a:solidFill>
                    <a:srgbClr val="FFFFFF"/>
                  </a:solidFill>
                </a:rPr>
                <a:t>Political</a:t>
              </a:r>
              <a:r>
                <a:rPr lang="es-ES" sz="1200" dirty="0">
                  <a:solidFill>
                    <a:srgbClr val="FFFFFF"/>
                  </a:solidFill>
                </a:rPr>
                <a:t> </a:t>
              </a:r>
              <a:r>
                <a:rPr lang="es-ES" sz="1200" dirty="0" err="1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7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igure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304324" y="84054"/>
            <a:ext cx="9144000" cy="1767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 smtClean="0"/>
              <a:t>2017</a:t>
            </a:r>
          </a:p>
          <a:p>
            <a:r>
              <a:rPr lang="en-US" sz="2800" cap="small" dirty="0" smtClean="0"/>
              <a:t>65 </a:t>
            </a:r>
            <a:r>
              <a:rPr lang="en-US" sz="2800" cap="small" dirty="0" smtClean="0">
                <a:latin typeface="+mn-lt"/>
              </a:rPr>
              <a:t>Researchers</a:t>
            </a:r>
          </a:p>
          <a:p>
            <a:r>
              <a:rPr lang="en-US" sz="2800" cap="small" dirty="0" smtClean="0">
                <a:latin typeface="+mn-lt"/>
              </a:rPr>
              <a:t>268 interconnections</a:t>
            </a:r>
          </a:p>
          <a:p>
            <a:endParaRPr lang="en-US" sz="4000" cap="small" dirty="0"/>
          </a:p>
        </p:txBody>
      </p:sp>
      <p:grpSp>
        <p:nvGrpSpPr>
          <p:cNvPr id="16" name="Agrupar 15"/>
          <p:cNvGrpSpPr/>
          <p:nvPr/>
        </p:nvGrpSpPr>
        <p:grpSpPr>
          <a:xfrm>
            <a:off x="1909252" y="6083300"/>
            <a:ext cx="10378294" cy="605093"/>
            <a:chOff x="1909252" y="6083300"/>
            <a:chExt cx="10378294" cy="605093"/>
          </a:xfrm>
        </p:grpSpPr>
        <p:sp>
          <p:nvSpPr>
            <p:cNvPr id="17" name="Rectángulo 16"/>
            <p:cNvSpPr/>
            <p:nvPr/>
          </p:nvSpPr>
          <p:spPr>
            <a:xfrm>
              <a:off x="1909252" y="6083300"/>
              <a:ext cx="10282748" cy="6050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Elipse 17"/>
            <p:cNvSpPr/>
            <p:nvPr/>
          </p:nvSpPr>
          <p:spPr>
            <a:xfrm>
              <a:off x="4578750" y="6220800"/>
              <a:ext cx="345566" cy="328320"/>
            </a:xfrm>
            <a:prstGeom prst="ellipse">
              <a:avLst/>
            </a:prstGeom>
            <a:solidFill>
              <a:srgbClr val="2573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Triángulo isósceles 18"/>
            <p:cNvSpPr/>
            <p:nvPr/>
          </p:nvSpPr>
          <p:spPr>
            <a:xfrm>
              <a:off x="7014989" y="6186240"/>
              <a:ext cx="431958" cy="354240"/>
            </a:xfrm>
            <a:prstGeom prst="triangle">
              <a:avLst/>
            </a:prstGeom>
            <a:solidFill>
              <a:srgbClr val="3EB61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 rot="2682412">
              <a:off x="9422725" y="6254860"/>
              <a:ext cx="302370" cy="302400"/>
            </a:xfrm>
            <a:prstGeom prst="rect">
              <a:avLst/>
            </a:prstGeom>
            <a:solidFill>
              <a:srgbClr val="A01C9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2144062" y="6197600"/>
              <a:ext cx="395937" cy="360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4916194" y="6151117"/>
              <a:ext cx="2056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Socioeconomic</a:t>
              </a:r>
              <a:r>
                <a:rPr lang="es-ES" sz="1200" dirty="0">
                  <a:solidFill>
                    <a:srgbClr val="FFFFFF"/>
                  </a:solidFill>
                </a:rPr>
                <a:t> </a:t>
              </a:r>
              <a:r>
                <a:rPr lang="es-ES" sz="1200" dirty="0" err="1">
                  <a:solidFill>
                    <a:srgbClr val="FFFFFF"/>
                  </a:solidFill>
                </a:rPr>
                <a:t>Dimensions</a:t>
              </a:r>
              <a:r>
                <a:rPr lang="es-ES" sz="1200" dirty="0">
                  <a:solidFill>
                    <a:srgbClr val="FFFFFF"/>
                  </a:solidFill>
                </a:rPr>
                <a:t> of </a:t>
              </a:r>
              <a:r>
                <a:rPr lang="es-ES" sz="1200" dirty="0" err="1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9751723" y="6183670"/>
              <a:ext cx="2535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Group</a:t>
              </a:r>
              <a:r>
                <a:rPr lang="es-ES" sz="1200" dirty="0">
                  <a:solidFill>
                    <a:srgbClr val="FFFFFF"/>
                  </a:solidFill>
                </a:rPr>
                <a:t> and Individual </a:t>
              </a:r>
              <a:r>
                <a:rPr lang="es-ES" sz="1200" dirty="0" err="1" smtClean="0">
                  <a:solidFill>
                    <a:srgbClr val="FFFFFF"/>
                  </a:solidFill>
                </a:rPr>
                <a:t>Interactions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7405614" y="6190843"/>
              <a:ext cx="2205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Geographies</a:t>
              </a:r>
              <a:r>
                <a:rPr lang="es-ES" sz="1200" dirty="0">
                  <a:solidFill>
                    <a:srgbClr val="FFFFFF"/>
                  </a:solidFill>
                </a:rPr>
                <a:t> of </a:t>
              </a:r>
              <a:r>
                <a:rPr lang="es-ES" sz="1200" dirty="0" err="1" smtClean="0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2501923" y="6192134"/>
              <a:ext cx="20322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>
                  <a:solidFill>
                    <a:srgbClr val="FFFFFF"/>
                  </a:solidFill>
                </a:rPr>
                <a:t>Social and </a:t>
              </a:r>
              <a:r>
                <a:rPr lang="es-ES" sz="1200" dirty="0" err="1">
                  <a:solidFill>
                    <a:srgbClr val="FFFFFF"/>
                  </a:solidFill>
                </a:rPr>
                <a:t>Political</a:t>
              </a:r>
              <a:r>
                <a:rPr lang="es-ES" sz="1200" dirty="0">
                  <a:solidFill>
                    <a:srgbClr val="FFFFFF"/>
                  </a:solidFill>
                </a:rPr>
                <a:t> </a:t>
              </a:r>
              <a:r>
                <a:rPr lang="es-ES" sz="1200" dirty="0" err="1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98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igure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329916" y="71354"/>
            <a:ext cx="9144000" cy="1767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 smtClean="0"/>
              <a:t>2018</a:t>
            </a:r>
          </a:p>
          <a:p>
            <a:r>
              <a:rPr lang="en-US" sz="2800" cap="small" dirty="0" smtClean="0"/>
              <a:t>68 </a:t>
            </a:r>
            <a:r>
              <a:rPr lang="en-US" sz="2800" cap="small" dirty="0" smtClean="0">
                <a:latin typeface="+mn-lt"/>
              </a:rPr>
              <a:t>Researchers</a:t>
            </a:r>
          </a:p>
          <a:p>
            <a:r>
              <a:rPr lang="en-US" sz="2800" cap="small" dirty="0" smtClean="0">
                <a:latin typeface="+mn-lt"/>
              </a:rPr>
              <a:t>303 interconnections</a:t>
            </a:r>
          </a:p>
          <a:p>
            <a:endParaRPr lang="en-US" sz="4000" cap="small" dirty="0"/>
          </a:p>
        </p:txBody>
      </p:sp>
      <p:grpSp>
        <p:nvGrpSpPr>
          <p:cNvPr id="6" name="Agrupar 5"/>
          <p:cNvGrpSpPr/>
          <p:nvPr/>
        </p:nvGrpSpPr>
        <p:grpSpPr>
          <a:xfrm>
            <a:off x="1909252" y="6083300"/>
            <a:ext cx="10378294" cy="605093"/>
            <a:chOff x="1909252" y="6083300"/>
            <a:chExt cx="10378294" cy="605093"/>
          </a:xfrm>
        </p:grpSpPr>
        <p:sp>
          <p:nvSpPr>
            <p:cNvPr id="7" name="Rectángulo 6"/>
            <p:cNvSpPr/>
            <p:nvPr/>
          </p:nvSpPr>
          <p:spPr>
            <a:xfrm>
              <a:off x="1909252" y="6083300"/>
              <a:ext cx="10282748" cy="6050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Elipse 7"/>
            <p:cNvSpPr/>
            <p:nvPr/>
          </p:nvSpPr>
          <p:spPr>
            <a:xfrm>
              <a:off x="4578750" y="6220800"/>
              <a:ext cx="345566" cy="328320"/>
            </a:xfrm>
            <a:prstGeom prst="ellipse">
              <a:avLst/>
            </a:prstGeom>
            <a:solidFill>
              <a:srgbClr val="2573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/>
            <p:cNvSpPr/>
            <p:nvPr/>
          </p:nvSpPr>
          <p:spPr>
            <a:xfrm>
              <a:off x="7014989" y="6186240"/>
              <a:ext cx="431958" cy="354240"/>
            </a:xfrm>
            <a:prstGeom prst="triangle">
              <a:avLst/>
            </a:prstGeom>
            <a:solidFill>
              <a:srgbClr val="3EB61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 rot="2682412">
              <a:off x="9422725" y="6254860"/>
              <a:ext cx="302370" cy="302400"/>
            </a:xfrm>
            <a:prstGeom prst="rect">
              <a:avLst/>
            </a:prstGeom>
            <a:solidFill>
              <a:srgbClr val="A01C9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2144062" y="6197600"/>
              <a:ext cx="395937" cy="360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916194" y="6151117"/>
              <a:ext cx="2056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Socioeconomic</a:t>
              </a:r>
              <a:r>
                <a:rPr lang="es-ES" sz="1200" dirty="0">
                  <a:solidFill>
                    <a:srgbClr val="FFFFFF"/>
                  </a:solidFill>
                </a:rPr>
                <a:t> </a:t>
              </a:r>
              <a:r>
                <a:rPr lang="es-ES" sz="1200" dirty="0" err="1">
                  <a:solidFill>
                    <a:srgbClr val="FFFFFF"/>
                  </a:solidFill>
                </a:rPr>
                <a:t>Dimensions</a:t>
              </a:r>
              <a:r>
                <a:rPr lang="es-ES" sz="1200" dirty="0">
                  <a:solidFill>
                    <a:srgbClr val="FFFFFF"/>
                  </a:solidFill>
                </a:rPr>
                <a:t> of </a:t>
              </a:r>
              <a:r>
                <a:rPr lang="es-ES" sz="1200" dirty="0" err="1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9751723" y="6183670"/>
              <a:ext cx="2535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Group</a:t>
              </a:r>
              <a:r>
                <a:rPr lang="es-ES" sz="1200" dirty="0">
                  <a:solidFill>
                    <a:srgbClr val="FFFFFF"/>
                  </a:solidFill>
                </a:rPr>
                <a:t> and Individual </a:t>
              </a:r>
              <a:r>
                <a:rPr lang="es-ES" sz="1200" dirty="0" err="1" smtClean="0">
                  <a:solidFill>
                    <a:srgbClr val="FFFFFF"/>
                  </a:solidFill>
                </a:rPr>
                <a:t>Interactions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7405614" y="6190843"/>
              <a:ext cx="2205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Geographies</a:t>
              </a:r>
              <a:r>
                <a:rPr lang="es-ES" sz="1200" dirty="0">
                  <a:solidFill>
                    <a:srgbClr val="FFFFFF"/>
                  </a:solidFill>
                </a:rPr>
                <a:t> of </a:t>
              </a:r>
              <a:r>
                <a:rPr lang="es-ES" sz="1200" dirty="0" err="1" smtClean="0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2501923" y="6192134"/>
              <a:ext cx="20322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>
                  <a:solidFill>
                    <a:srgbClr val="FFFFFF"/>
                  </a:solidFill>
                </a:rPr>
                <a:t>Social and </a:t>
              </a:r>
              <a:r>
                <a:rPr lang="es-ES" sz="1200" dirty="0" err="1">
                  <a:solidFill>
                    <a:srgbClr val="FFFFFF"/>
                  </a:solidFill>
                </a:rPr>
                <a:t>Political</a:t>
              </a:r>
              <a:r>
                <a:rPr lang="es-ES" sz="1200" dirty="0">
                  <a:solidFill>
                    <a:srgbClr val="FFFFFF"/>
                  </a:solidFill>
                </a:rPr>
                <a:t> </a:t>
              </a:r>
              <a:r>
                <a:rPr lang="es-ES" sz="1200" dirty="0" err="1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15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814630" y="-47500"/>
            <a:ext cx="10515240" cy="132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Centre: Internal Organization</a:t>
            </a:r>
          </a:p>
        </p:txBody>
      </p:sp>
      <p:sp>
        <p:nvSpPr>
          <p:cNvPr id="175" name="CustomShape 2"/>
          <p:cNvSpPr/>
          <p:nvPr/>
        </p:nvSpPr>
        <p:spPr>
          <a:xfrm>
            <a:off x="816225" y="1521899"/>
            <a:ext cx="10698442" cy="4686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CL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Academic board: </a:t>
            </a:r>
            <a:r>
              <a:rPr lang="es-CL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balances </a:t>
            </a:r>
            <a:r>
              <a:rPr lang="es-CL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academic</a:t>
            </a:r>
            <a:r>
              <a:rPr lang="es-CL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disciplines and </a:t>
            </a:r>
            <a:r>
              <a:rPr lang="es-CL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universities</a:t>
            </a:r>
            <a:endParaRPr lang="es-CL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CL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CL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Mini COES </a:t>
            </a:r>
            <a:r>
              <a:rPr lang="es-CL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projects</a:t>
            </a:r>
            <a:r>
              <a:rPr lang="es-CL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endParaRPr lang="es-CL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720" algn="just">
              <a:buClr>
                <a:srgbClr val="000000"/>
              </a:buClr>
              <a:buFont typeface="Arial"/>
              <a:buChar char="•"/>
            </a:pPr>
            <a:r>
              <a:rPr lang="es-CL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Promote</a:t>
            </a:r>
            <a:r>
              <a:rPr lang="es-CL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CL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internal</a:t>
            </a:r>
            <a:r>
              <a:rPr lang="es-CL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CL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interaction</a:t>
            </a:r>
            <a:r>
              <a:rPr lang="es-CL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CL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among</a:t>
            </a:r>
            <a:r>
              <a:rPr lang="es-CL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COES </a:t>
            </a:r>
            <a:r>
              <a:rPr lang="es-CL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researchers</a:t>
            </a:r>
            <a:r>
              <a:rPr lang="es-CL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800280" lvl="1" indent="-342720" algn="just">
              <a:buClr>
                <a:srgbClr val="000000"/>
              </a:buClr>
              <a:buFont typeface="Arial"/>
              <a:buChar char="•"/>
            </a:pPr>
            <a:endParaRPr lang="es-CL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CL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Balance </a:t>
            </a:r>
            <a:r>
              <a:rPr lang="es-CL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resource allocation and responsibilities.</a:t>
            </a:r>
            <a:endParaRPr lang="es-CL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CL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Flexible approach to new projects.</a:t>
            </a: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CL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589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F941259-C28D-344E-9A24-73FBBBFD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351" y="-748146"/>
            <a:ext cx="12825351" cy="7000504"/>
          </a:xfrm>
          <a:prstGeom prst="rect">
            <a:avLst/>
          </a:prstGeom>
        </p:spPr>
      </p:pic>
      <p:sp>
        <p:nvSpPr>
          <p:cNvPr id="176" name="TextShape 1"/>
          <p:cNvSpPr txBox="1"/>
          <p:nvPr/>
        </p:nvSpPr>
        <p:spPr>
          <a:xfrm>
            <a:off x="851850" y="-55759"/>
            <a:ext cx="10515240" cy="132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COES is a network, not a building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ABB065A-AADA-8D4D-9210-B1211406BEA8}"/>
              </a:ext>
            </a:extLst>
          </p:cNvPr>
          <p:cNvSpPr>
            <a:spLocks noChangeAspect="1"/>
          </p:cNvSpPr>
          <p:nvPr/>
        </p:nvSpPr>
        <p:spPr>
          <a:xfrm>
            <a:off x="6179127" y="2968832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F6B52AC-A8B5-E840-9903-5D024AC1FBAA}"/>
              </a:ext>
            </a:extLst>
          </p:cNvPr>
          <p:cNvSpPr>
            <a:spLocks noChangeAspect="1"/>
          </p:cNvSpPr>
          <p:nvPr/>
        </p:nvSpPr>
        <p:spPr>
          <a:xfrm>
            <a:off x="6217558" y="3382489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8D36EDC-7477-6542-9B96-441A2CC4180B}"/>
              </a:ext>
            </a:extLst>
          </p:cNvPr>
          <p:cNvSpPr>
            <a:spLocks noChangeAspect="1"/>
          </p:cNvSpPr>
          <p:nvPr/>
        </p:nvSpPr>
        <p:spPr>
          <a:xfrm>
            <a:off x="6096826" y="3439887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C089AD0-52FC-954D-A37B-ED7459566037}"/>
              </a:ext>
            </a:extLst>
          </p:cNvPr>
          <p:cNvSpPr>
            <a:spLocks noChangeAspect="1"/>
          </p:cNvSpPr>
          <p:nvPr/>
        </p:nvSpPr>
        <p:spPr>
          <a:xfrm>
            <a:off x="6858825" y="2357004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4222488-056D-DE45-8A48-0916DDE8F739}"/>
              </a:ext>
            </a:extLst>
          </p:cNvPr>
          <p:cNvSpPr>
            <a:spLocks noChangeAspect="1"/>
          </p:cNvSpPr>
          <p:nvPr/>
        </p:nvSpPr>
        <p:spPr>
          <a:xfrm>
            <a:off x="7830623" y="2357004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E127440-3A0C-9F42-97C7-EEE01F503333}"/>
              </a:ext>
            </a:extLst>
          </p:cNvPr>
          <p:cNvSpPr>
            <a:spLocks noChangeAspect="1"/>
          </p:cNvSpPr>
          <p:nvPr/>
        </p:nvSpPr>
        <p:spPr>
          <a:xfrm>
            <a:off x="10514447" y="5114307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F062F65-DF76-F848-9CB4-FD3C716B3A7C}"/>
              </a:ext>
            </a:extLst>
          </p:cNvPr>
          <p:cNvSpPr>
            <a:spLocks noChangeAspect="1"/>
          </p:cNvSpPr>
          <p:nvPr/>
        </p:nvSpPr>
        <p:spPr>
          <a:xfrm>
            <a:off x="7177480" y="5339938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7914DAA-B6BF-6B42-8784-21A93B73FC6D}"/>
              </a:ext>
            </a:extLst>
          </p:cNvPr>
          <p:cNvSpPr>
            <a:spLocks noChangeAspect="1"/>
          </p:cNvSpPr>
          <p:nvPr/>
        </p:nvSpPr>
        <p:spPr>
          <a:xfrm>
            <a:off x="6476638" y="3538699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FCBB306-B4DF-B043-B7F9-C7030260F8DF}"/>
              </a:ext>
            </a:extLst>
          </p:cNvPr>
          <p:cNvSpPr>
            <a:spLocks noChangeAspect="1"/>
          </p:cNvSpPr>
          <p:nvPr/>
        </p:nvSpPr>
        <p:spPr>
          <a:xfrm>
            <a:off x="5275448" y="3786251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453DBA2-7244-2F4D-949C-1068F730A8E0}"/>
              </a:ext>
            </a:extLst>
          </p:cNvPr>
          <p:cNvSpPr>
            <a:spLocks noChangeAspect="1"/>
          </p:cNvSpPr>
          <p:nvPr/>
        </p:nvSpPr>
        <p:spPr>
          <a:xfrm>
            <a:off x="7992919" y="4247409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CBD8352-CE57-F44C-9736-94D5992330FE}"/>
              </a:ext>
            </a:extLst>
          </p:cNvPr>
          <p:cNvSpPr>
            <a:spLocks noChangeAspect="1"/>
          </p:cNvSpPr>
          <p:nvPr/>
        </p:nvSpPr>
        <p:spPr>
          <a:xfrm>
            <a:off x="3624778" y="3902948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Llamada rectangular redondeada 4">
            <a:extLst>
              <a:ext uri="{FF2B5EF4-FFF2-40B4-BE49-F238E27FC236}">
                <a16:creationId xmlns:a16="http://schemas.microsoft.com/office/drawing/2014/main" id="{6EC290F4-B3EE-9840-82E9-D3FED48FF7FF}"/>
              </a:ext>
            </a:extLst>
          </p:cNvPr>
          <p:cNvSpPr/>
          <p:nvPr/>
        </p:nvSpPr>
        <p:spPr>
          <a:xfrm>
            <a:off x="3099459" y="2879518"/>
            <a:ext cx="1698172" cy="451263"/>
          </a:xfrm>
          <a:prstGeom prst="wedgeRoundRectCallout">
            <a:avLst>
              <a:gd name="adj1" fmla="val 141336"/>
              <a:gd name="adj2" fmla="val 80707"/>
              <a:gd name="adj3" fmla="val 16667"/>
            </a:avLst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WE </a:t>
            </a:r>
            <a:r>
              <a:rPr lang="es-CL" dirty="0"/>
              <a:t>ARE HERE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7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712900" y="2276447"/>
            <a:ext cx="6766200" cy="34092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COES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2712900" y="1767047"/>
            <a:ext cx="1972080" cy="146268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600" b="0" strike="noStrike" spc="-1" dirty="0" err="1">
                <a:uFill>
                  <a:solidFill>
                    <a:srgbClr val="FFFFFF"/>
                  </a:solidFill>
                </a:uFill>
                <a:latin typeface="Arial Nova Cond"/>
              </a:rPr>
              <a:t>Other</a:t>
            </a:r>
            <a:r>
              <a:rPr lang="es-CL" sz="1600" b="0" strike="noStrike" spc="-1" dirty="0"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1600" b="0" strike="noStrike" spc="-1" dirty="0" err="1">
                <a:uFill>
                  <a:solidFill>
                    <a:srgbClr val="FFFFFF"/>
                  </a:solidFill>
                </a:uFill>
                <a:latin typeface="Arial Nova Cond"/>
              </a:rPr>
              <a:t>FONDAPs</a:t>
            </a:r>
            <a:endParaRPr lang="es-CL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0" strike="noStrike" spc="-1" dirty="0">
                <a:uFill>
                  <a:solidFill>
                    <a:srgbClr val="FFFFFF"/>
                  </a:solidFill>
                </a:uFill>
                <a:latin typeface="Arial Nova Cond"/>
              </a:rPr>
              <a:t>(CIIR, CIGIDEN, CEDEUS, etc.)</a:t>
            </a:r>
            <a:endParaRPr lang="es-CL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311180" y="2211287"/>
            <a:ext cx="300240" cy="28692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7463460" y="2363567"/>
            <a:ext cx="300240" cy="286920"/>
          </a:xfrm>
          <a:prstGeom prst="ellipse">
            <a:avLst/>
          </a:prstGeom>
          <a:solidFill>
            <a:srgbClr val="00B0F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83" name="CustomShape 5"/>
          <p:cNvSpPr/>
          <p:nvPr/>
        </p:nvSpPr>
        <p:spPr>
          <a:xfrm>
            <a:off x="7616100" y="2515847"/>
            <a:ext cx="300240" cy="28692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84" name="CustomShape 6"/>
          <p:cNvSpPr/>
          <p:nvPr/>
        </p:nvSpPr>
        <p:spPr>
          <a:xfrm>
            <a:off x="7768380" y="2668487"/>
            <a:ext cx="300240" cy="286920"/>
          </a:xfrm>
          <a:prstGeom prst="ellipse">
            <a:avLst/>
          </a:prstGeom>
          <a:solidFill>
            <a:srgbClr val="7030A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85" name="CustomShape 7"/>
          <p:cNvSpPr/>
          <p:nvPr/>
        </p:nvSpPr>
        <p:spPr>
          <a:xfrm>
            <a:off x="7920660" y="2820767"/>
            <a:ext cx="300240" cy="28692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86" name="CustomShape 8"/>
          <p:cNvSpPr/>
          <p:nvPr/>
        </p:nvSpPr>
        <p:spPr>
          <a:xfrm>
            <a:off x="8073300" y="2634647"/>
            <a:ext cx="300240" cy="28692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87" name="CustomShape 9"/>
          <p:cNvSpPr/>
          <p:nvPr/>
        </p:nvSpPr>
        <p:spPr>
          <a:xfrm>
            <a:off x="7894740" y="2431247"/>
            <a:ext cx="300240" cy="286920"/>
          </a:xfrm>
          <a:prstGeom prst="ellipse">
            <a:avLst/>
          </a:prstGeom>
          <a:solidFill>
            <a:srgbClr val="00B0F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89" name="CustomShape 11"/>
          <p:cNvSpPr/>
          <p:nvPr/>
        </p:nvSpPr>
        <p:spPr>
          <a:xfrm>
            <a:off x="8176260" y="1821767"/>
            <a:ext cx="1688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FONDECYT </a:t>
            </a:r>
            <a:r>
              <a:rPr lang="es-CL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research</a:t>
            </a: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projects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2"/>
          <p:cNvSpPr/>
          <p:nvPr/>
        </p:nvSpPr>
        <p:spPr>
          <a:xfrm>
            <a:off x="4489499" y="4928206"/>
            <a:ext cx="2425651" cy="1541173"/>
          </a:xfrm>
          <a:prstGeom prst="ellipse">
            <a:avLst/>
          </a:prstGeom>
          <a:solidFill>
            <a:srgbClr val="7030A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0" strike="noStrike" spc="-1" dirty="0" smtClean="0">
                <a:uFill>
                  <a:solidFill>
                    <a:srgbClr val="FFFFFF"/>
                  </a:solidFill>
                </a:uFill>
                <a:latin typeface="Arial Nova Cond"/>
              </a:rPr>
              <a:t>International </a:t>
            </a:r>
            <a:r>
              <a:rPr lang="es-CL" sz="1800" b="0" strike="noStrike" spc="-1" dirty="0">
                <a:uFill>
                  <a:solidFill>
                    <a:srgbClr val="FFFFFF"/>
                  </a:solidFill>
                </a:uFill>
                <a:latin typeface="Arial Nova Cond"/>
              </a:rPr>
              <a:t>Funds</a:t>
            </a:r>
            <a:endParaRPr lang="es-CL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800" b="0" strike="noStrike" spc="-1" dirty="0">
                <a:uFill>
                  <a:solidFill>
                    <a:srgbClr val="FFFFFF"/>
                  </a:solidFill>
                </a:uFill>
                <a:latin typeface="Arial Nova Cond"/>
              </a:rPr>
              <a:t>(LSE, FURS, CLACSO, </a:t>
            </a:r>
            <a:r>
              <a:rPr lang="es-CL" sz="1800" b="0" strike="noStrike" spc="-1" dirty="0" err="1">
                <a:uFill>
                  <a:solidFill>
                    <a:srgbClr val="FFFFFF"/>
                  </a:solidFill>
                </a:uFill>
                <a:latin typeface="Arial Nova Cond"/>
              </a:rPr>
              <a:t>etc</a:t>
            </a:r>
            <a:r>
              <a:rPr lang="es-CL" sz="1800" b="0" strike="noStrike" spc="-1" dirty="0">
                <a:uFill>
                  <a:solidFill>
                    <a:srgbClr val="FFFFFF"/>
                  </a:solidFill>
                </a:uFill>
                <a:latin typeface="Arial Nova Cond"/>
              </a:rPr>
              <a:t>)</a:t>
            </a:r>
            <a:endParaRPr lang="es-CL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3"/>
          <p:cNvSpPr/>
          <p:nvPr/>
        </p:nvSpPr>
        <p:spPr>
          <a:xfrm>
            <a:off x="8373540" y="4262207"/>
            <a:ext cx="1858680" cy="1488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0" strike="noStrike" spc="-1" dirty="0">
                <a:uFill>
                  <a:solidFill>
                    <a:srgbClr val="FFFFFF"/>
                  </a:solidFill>
                </a:uFill>
                <a:latin typeface="Arial Nova Cond"/>
              </a:rPr>
              <a:t>Milenio and </a:t>
            </a:r>
            <a:r>
              <a:rPr lang="es-CL" sz="1800" b="0" strike="noStrike" spc="-1" dirty="0" smtClean="0">
                <a:uFill>
                  <a:solidFill>
                    <a:srgbClr val="FFFFFF"/>
                  </a:solidFill>
                </a:uFill>
                <a:latin typeface="Arial Nova Cond"/>
              </a:rPr>
              <a:t>others </a:t>
            </a:r>
            <a:r>
              <a:rPr lang="es-CL" sz="1800" b="0" strike="noStrike" spc="-1" dirty="0">
                <a:uFill>
                  <a:solidFill>
                    <a:srgbClr val="FFFFFF"/>
                  </a:solidFill>
                </a:uFill>
                <a:latin typeface="Arial Nova Cond"/>
              </a:rPr>
              <a:t>public funds</a:t>
            </a:r>
            <a:endParaRPr lang="es-CL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14"/>
          <p:cNvSpPr/>
          <p:nvPr/>
        </p:nvSpPr>
        <p:spPr>
          <a:xfrm>
            <a:off x="442148" y="534389"/>
            <a:ext cx="12485260" cy="7638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s-CL" sz="4600" dirty="0" smtClean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CL" sz="5100" dirty="0" smtClean="0"/>
              <a:t>Leverage Strategy: </a:t>
            </a:r>
            <a:r>
              <a:rPr lang="es-CL" sz="5100" dirty="0" smtClean="0">
                <a:latin typeface="+mj-lt"/>
                <a:ea typeface="+mj-ea"/>
                <a:cs typeface="+mj-cs"/>
              </a:rPr>
              <a:t>Human and Financial resources</a:t>
            </a:r>
            <a:endParaRPr lang="es-CL" sz="51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16</a:t>
            </a:fld>
            <a:endParaRPr lang="en-US"/>
          </a:p>
        </p:txBody>
      </p:sp>
      <p:sp>
        <p:nvSpPr>
          <p:cNvPr id="16" name="CustomShape 6"/>
          <p:cNvSpPr/>
          <p:nvPr/>
        </p:nvSpPr>
        <p:spPr>
          <a:xfrm>
            <a:off x="7724760" y="2271407"/>
            <a:ext cx="300240" cy="286920"/>
          </a:xfrm>
          <a:prstGeom prst="ellipse">
            <a:avLst/>
          </a:prstGeom>
          <a:solidFill>
            <a:srgbClr val="7030A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861765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2473" y="95965"/>
            <a:ext cx="5798332" cy="1175294"/>
          </a:xfrm>
        </p:spPr>
        <p:txBody>
          <a:bodyPr>
            <a:normAutofit fontScale="90000"/>
          </a:bodyPr>
          <a:lstStyle/>
          <a:p>
            <a:pPr algn="l"/>
            <a:r>
              <a:rPr lang="en-US" sz="4600" dirty="0"/>
              <a:t>Presentation Overview</a:t>
            </a:r>
            <a:endParaRPr lang="en-US" sz="4600" cap="small" dirty="0"/>
          </a:p>
        </p:txBody>
      </p:sp>
      <p:pic>
        <p:nvPicPr>
          <p:cNvPr id="9" name="Imagen 8" descr="iso color.png">
            <a:extLst>
              <a:ext uri="{FF2B5EF4-FFF2-40B4-BE49-F238E27FC236}">
                <a16:creationId xmlns:a16="http://schemas.microsoft.com/office/drawing/2014/main" id="{B9BCCE83-7025-463E-AE36-69B12206D0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5429250"/>
            <a:ext cx="2122856" cy="142875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EEFD341-0D16-EB45-B8CA-3CBCABC966E8}"/>
              </a:ext>
            </a:extLst>
          </p:cNvPr>
          <p:cNvCxnSpPr>
            <a:cxnSpLocks/>
          </p:cNvCxnSpPr>
          <p:nvPr/>
        </p:nvCxnSpPr>
        <p:spPr>
          <a:xfrm>
            <a:off x="581891" y="3877278"/>
            <a:ext cx="11127179" cy="0"/>
          </a:xfrm>
          <a:prstGeom prst="straightConnector1">
            <a:avLst/>
          </a:prstGeom>
          <a:ln w="228600">
            <a:solidFill>
              <a:srgbClr val="7F7F7F">
                <a:alpha val="50196"/>
              </a:srgb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F80B-F43D-3D43-ACB9-193C73B46A27}"/>
              </a:ext>
            </a:extLst>
          </p:cNvPr>
          <p:cNvSpPr/>
          <p:nvPr/>
        </p:nvSpPr>
        <p:spPr>
          <a:xfrm>
            <a:off x="807522" y="2569554"/>
            <a:ext cx="3253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2011-2013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Context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Social Change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782F4B4-BEA0-D34A-96EE-4B5A282B84FB}"/>
              </a:ext>
            </a:extLst>
          </p:cNvPr>
          <p:cNvSpPr/>
          <p:nvPr/>
        </p:nvSpPr>
        <p:spPr>
          <a:xfrm>
            <a:off x="4120738" y="2569554"/>
            <a:ext cx="1975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2013-2016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Inception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Process</a:t>
            </a:r>
            <a:endParaRPr lang="es-E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Conector angular 14">
            <a:extLst>
              <a:ext uri="{FF2B5EF4-FFF2-40B4-BE49-F238E27FC236}">
                <a16:creationId xmlns:a16="http://schemas.microsoft.com/office/drawing/2014/main" id="{9D69431B-D5A0-6546-92A1-5E659366289A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2370402" y="3831069"/>
            <a:ext cx="125226" cy="2854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3D89109-F948-6243-A22B-F09D5764D913}"/>
              </a:ext>
            </a:extLst>
          </p:cNvPr>
          <p:cNvSpPr/>
          <p:nvPr/>
        </p:nvSpPr>
        <p:spPr>
          <a:xfrm>
            <a:off x="6096000" y="2569554"/>
            <a:ext cx="3036125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2016-2018</a:t>
            </a:r>
          </a:p>
          <a:p>
            <a:pPr algn="ctr"/>
            <a:r>
              <a:rPr lang="es-ES" sz="2400" dirty="0" err="1"/>
              <a:t>Consolidation</a:t>
            </a:r>
            <a:endParaRPr lang="es-ES" sz="2400" dirty="0"/>
          </a:p>
          <a:p>
            <a:pPr algn="ctr"/>
            <a:r>
              <a:rPr lang="es-ES" sz="2400" dirty="0" err="1"/>
              <a:t>Process</a:t>
            </a:r>
            <a:endParaRPr lang="es-ES" sz="24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66AC689-B045-A64F-BCD9-F375582F143F}"/>
              </a:ext>
            </a:extLst>
          </p:cNvPr>
          <p:cNvSpPr/>
          <p:nvPr/>
        </p:nvSpPr>
        <p:spPr>
          <a:xfrm>
            <a:off x="8870867" y="4871236"/>
            <a:ext cx="2125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2018-2023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Continuity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Plan</a:t>
            </a:r>
          </a:p>
        </p:txBody>
      </p:sp>
      <p:cxnSp>
        <p:nvCxnSpPr>
          <p:cNvPr id="29" name="Conector angular 28">
            <a:extLst>
              <a:ext uri="{FF2B5EF4-FFF2-40B4-BE49-F238E27FC236}">
                <a16:creationId xmlns:a16="http://schemas.microsoft.com/office/drawing/2014/main" id="{7F90B063-099B-7347-BA50-147780B4B7A5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7555599" y="3824769"/>
            <a:ext cx="113350" cy="3579"/>
          </a:xfrm>
          <a:prstGeom prst="bentConnector3">
            <a:avLst>
              <a:gd name="adj1" fmla="val 50000"/>
            </a:avLst>
          </a:prstGeom>
          <a:ln w="19050" cap="flat">
            <a:solidFill>
              <a:schemeClr val="tx1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angular 31">
            <a:extLst>
              <a:ext uri="{FF2B5EF4-FFF2-40B4-BE49-F238E27FC236}">
                <a16:creationId xmlns:a16="http://schemas.microsoft.com/office/drawing/2014/main" id="{29467964-563E-3848-9918-0ECB95695951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9441944" y="4375007"/>
            <a:ext cx="987995" cy="446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angular 29">
            <a:extLst>
              <a:ext uri="{FF2B5EF4-FFF2-40B4-BE49-F238E27FC236}">
                <a16:creationId xmlns:a16="http://schemas.microsoft.com/office/drawing/2014/main" id="{32106FB3-34E4-DF43-921D-6E1ED40A331C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052169" y="3826083"/>
            <a:ext cx="113350" cy="950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5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17941" y="357480"/>
            <a:ext cx="10515240" cy="762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We have a triple mandate</a:t>
            </a:r>
            <a:endParaRPr lang="en-US" sz="40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CF80C92-9C20-2E4F-9558-886713F20F9C}"/>
              </a:ext>
            </a:extLst>
          </p:cNvPr>
          <p:cNvGrpSpPr/>
          <p:nvPr/>
        </p:nvGrpSpPr>
        <p:grpSpPr>
          <a:xfrm>
            <a:off x="911225" y="1348555"/>
            <a:ext cx="3054240" cy="4952520"/>
            <a:chOff x="911225" y="1348555"/>
            <a:chExt cx="3054240" cy="4952520"/>
          </a:xfrm>
        </p:grpSpPr>
        <p:sp>
          <p:nvSpPr>
            <p:cNvPr id="199" name="CustomShape 2"/>
            <p:cNvSpPr/>
            <p:nvPr/>
          </p:nvSpPr>
          <p:spPr>
            <a:xfrm>
              <a:off x="911225" y="1348555"/>
              <a:ext cx="3054240" cy="4952520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41920" tIns="2223000" rIns="241920" bIns="1232640" anchor="ctr"/>
            <a:lstStyle/>
            <a:p>
              <a:pPr algn="ctr">
                <a:lnSpc>
                  <a:spcPct val="90000"/>
                </a:lnSpc>
              </a:pPr>
              <a:r>
                <a:rPr lang="es-CL" sz="34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A. </a:t>
              </a:r>
              <a:r>
                <a:rPr lang="es-CL" sz="3400" b="0" strike="noStrike" spc="-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Academic</a:t>
              </a:r>
              <a:r>
                <a:rPr lang="es-CL" sz="34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 </a:t>
              </a:r>
              <a:r>
                <a:rPr lang="es-CL" sz="34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Output</a:t>
              </a:r>
              <a:endPara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00" name="CustomShape 3"/>
            <p:cNvSpPr/>
            <p:nvPr/>
          </p:nvSpPr>
          <p:spPr>
            <a:xfrm>
              <a:off x="1613765" y="1634040"/>
              <a:ext cx="1649160" cy="164916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9A37FD51-D990-024E-A2FB-C4CC65C9AC67}"/>
              </a:ext>
            </a:extLst>
          </p:cNvPr>
          <p:cNvGrpSpPr/>
          <p:nvPr/>
        </p:nvGrpSpPr>
        <p:grpSpPr>
          <a:xfrm>
            <a:off x="4496649" y="1336680"/>
            <a:ext cx="3054240" cy="4952520"/>
            <a:chOff x="4628520" y="1336680"/>
            <a:chExt cx="3054240" cy="4952520"/>
          </a:xfrm>
        </p:grpSpPr>
        <p:sp>
          <p:nvSpPr>
            <p:cNvPr id="201" name="CustomShape 4"/>
            <p:cNvSpPr/>
            <p:nvPr/>
          </p:nvSpPr>
          <p:spPr>
            <a:xfrm>
              <a:off x="4628520" y="1336680"/>
              <a:ext cx="3054240" cy="4952520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41920" tIns="2223000" rIns="241920" bIns="1232640" anchor="ctr"/>
            <a:lstStyle/>
            <a:p>
              <a:pPr algn="ctr">
                <a:lnSpc>
                  <a:spcPct val="90000"/>
                </a:lnSpc>
              </a:pPr>
              <a:r>
                <a:rPr lang="es-CL" sz="34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B. </a:t>
              </a:r>
              <a:r>
                <a:rPr lang="es-CL" sz="3400" b="0" strike="noStrike" spc="-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Outreach</a:t>
              </a:r>
              <a:r>
                <a:rPr lang="es-CL" sz="34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 </a:t>
              </a:r>
              <a:r>
                <a:rPr lang="es-CL" sz="34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and public policy impact </a:t>
              </a:r>
              <a:endPara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02" name="CustomShape 5"/>
            <p:cNvSpPr/>
            <p:nvPr/>
          </p:nvSpPr>
          <p:spPr>
            <a:xfrm>
              <a:off x="5331060" y="1634040"/>
              <a:ext cx="1649160" cy="16491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945CA893-3A7F-5342-91D3-FF9C5290328A}"/>
              </a:ext>
            </a:extLst>
          </p:cNvPr>
          <p:cNvGrpSpPr/>
          <p:nvPr/>
        </p:nvGrpSpPr>
        <p:grpSpPr>
          <a:xfrm>
            <a:off x="8082073" y="1336680"/>
            <a:ext cx="3054240" cy="4952520"/>
            <a:chOff x="8082073" y="1336680"/>
            <a:chExt cx="3054240" cy="4952520"/>
          </a:xfrm>
        </p:grpSpPr>
        <p:sp>
          <p:nvSpPr>
            <p:cNvPr id="203" name="CustomShape 6"/>
            <p:cNvSpPr/>
            <p:nvPr/>
          </p:nvSpPr>
          <p:spPr>
            <a:xfrm>
              <a:off x="8082073" y="1336680"/>
              <a:ext cx="3054240" cy="4952520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41920" tIns="2223000" rIns="241920" bIns="1232640" anchor="ctr"/>
            <a:lstStyle/>
            <a:p>
              <a:pPr algn="ctr">
                <a:lnSpc>
                  <a:spcPct val="90000"/>
                </a:lnSpc>
              </a:pPr>
              <a:r>
                <a:rPr lang="en-US" sz="34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C. Early</a:t>
              </a:r>
              <a:r>
                <a:rPr lang="es-CL" sz="34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 </a:t>
              </a:r>
              <a:r>
                <a:rPr lang="en-US" sz="34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career</a:t>
              </a:r>
              <a:r>
                <a:rPr lang="es-CL" sz="34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 </a:t>
              </a:r>
              <a:r>
                <a:rPr lang="es-CL" sz="34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ova Cond"/>
                </a:rPr>
                <a:t>researchers</a:t>
              </a:r>
              <a:endPara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04" name="CustomShape 7"/>
            <p:cNvSpPr/>
            <p:nvPr/>
          </p:nvSpPr>
          <p:spPr>
            <a:xfrm>
              <a:off x="8784613" y="1634040"/>
              <a:ext cx="1649160" cy="164916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5" name="CustomShape 8"/>
          <p:cNvSpPr/>
          <p:nvPr/>
        </p:nvSpPr>
        <p:spPr>
          <a:xfrm>
            <a:off x="1353787" y="5299200"/>
            <a:ext cx="9488384" cy="7426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9"/>
          <p:cNvSpPr/>
          <p:nvPr/>
        </p:nvSpPr>
        <p:spPr>
          <a:xfrm>
            <a:off x="1613765" y="5435665"/>
            <a:ext cx="8600875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2400" b="0" strike="noStrike" spc="-1" dirty="0">
                <a:uFill>
                  <a:solidFill>
                    <a:srgbClr val="FFFFFF"/>
                  </a:solidFill>
                </a:uFill>
                <a:latin typeface="Arial Nova Cond"/>
              </a:rPr>
              <a:t>interdisciplinary; new data; national and international networks</a:t>
            </a:r>
            <a:endParaRPr lang="es-CL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168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29415"/>
            <a:ext cx="10515240" cy="752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A. Academic output</a:t>
            </a:r>
            <a:endParaRPr lang="en-US" dirty="0"/>
          </a:p>
        </p:txBody>
      </p:sp>
      <p:graphicFrame>
        <p:nvGraphicFramePr>
          <p:cNvPr id="208" name="Marcador de contenido 3"/>
          <p:cNvGraphicFramePr/>
          <p:nvPr>
            <p:extLst>
              <p:ext uri="{D42A27DB-BD31-4B8C-83A1-F6EECF244321}">
                <p14:modId xmlns:p14="http://schemas.microsoft.com/office/powerpoint/2010/main" val="681914346"/>
              </p:ext>
            </p:extLst>
          </p:nvPr>
        </p:nvGraphicFramePr>
        <p:xfrm>
          <a:off x="838080" y="1302120"/>
          <a:ext cx="5052960" cy="409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9" name="Gráfico 4"/>
          <p:cNvGraphicFramePr/>
          <p:nvPr>
            <p:extLst>
              <p:ext uri="{D42A27DB-BD31-4B8C-83A1-F6EECF244321}">
                <p14:modId xmlns:p14="http://schemas.microsoft.com/office/powerpoint/2010/main" val="639083597"/>
              </p:ext>
            </p:extLst>
          </p:nvPr>
        </p:nvGraphicFramePr>
        <p:xfrm>
          <a:off x="5982120" y="1302120"/>
          <a:ext cx="5348880" cy="409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0" name="CustomShape 2"/>
          <p:cNvSpPr/>
          <p:nvPr/>
        </p:nvSpPr>
        <p:spPr>
          <a:xfrm>
            <a:off x="838080" y="5393880"/>
            <a:ext cx="10369440" cy="109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s-CL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Sustained increase in </a:t>
            </a:r>
            <a:r>
              <a:rPr lang="es-CL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publications. </a:t>
            </a:r>
            <a:r>
              <a:rPr lang="es-CL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At the same time impact factor of those publications </a:t>
            </a:r>
            <a:r>
              <a:rPr lang="es-CL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have also increased</a:t>
            </a:r>
            <a:r>
              <a:rPr lang="es-CL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.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5645043" y="2541960"/>
            <a:ext cx="294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*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811760" y="5066640"/>
            <a:ext cx="101160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1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* </a:t>
            </a:r>
            <a:r>
              <a:rPr lang="es-CL" sz="11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August</a:t>
            </a:r>
            <a:r>
              <a:rPr lang="es-CL" sz="11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2018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Line 5"/>
          <p:cNvSpPr/>
          <p:nvPr/>
        </p:nvSpPr>
        <p:spPr>
          <a:xfrm flipV="1">
            <a:off x="4613564" y="1837110"/>
            <a:ext cx="959596" cy="947654"/>
          </a:xfrm>
          <a:prstGeom prst="line">
            <a:avLst/>
          </a:prstGeom>
          <a:ln w="31680">
            <a:solidFill>
              <a:srgbClr val="7F7F7F"/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7"/>
          <p:cNvSpPr/>
          <p:nvPr/>
        </p:nvSpPr>
        <p:spPr>
          <a:xfrm>
            <a:off x="5529600" y="1698146"/>
            <a:ext cx="405000" cy="227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65</a:t>
            </a:r>
            <a:endParaRPr lang="es-CL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43" y="5073176"/>
            <a:ext cx="3033241" cy="322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18" y="5128169"/>
            <a:ext cx="2088912" cy="2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112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2473" y="84090"/>
            <a:ext cx="5798332" cy="1175294"/>
          </a:xfrm>
        </p:spPr>
        <p:txBody>
          <a:bodyPr>
            <a:normAutofit fontScale="90000"/>
          </a:bodyPr>
          <a:lstStyle/>
          <a:p>
            <a:pPr algn="l"/>
            <a:r>
              <a:rPr lang="en-US" sz="4600" dirty="0"/>
              <a:t>Presentation Overview</a:t>
            </a:r>
            <a:endParaRPr lang="en-US" sz="4600" cap="small" dirty="0"/>
          </a:p>
        </p:txBody>
      </p:sp>
      <p:pic>
        <p:nvPicPr>
          <p:cNvPr id="9" name="Imagen 8" descr="iso color.png">
            <a:extLst>
              <a:ext uri="{FF2B5EF4-FFF2-40B4-BE49-F238E27FC236}">
                <a16:creationId xmlns:a16="http://schemas.microsoft.com/office/drawing/2014/main" id="{B9BCCE83-7025-463E-AE36-69B12206D0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5429250"/>
            <a:ext cx="2122856" cy="142875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EEFD341-0D16-EB45-B8CA-3CBCABC966E8}"/>
              </a:ext>
            </a:extLst>
          </p:cNvPr>
          <p:cNvCxnSpPr>
            <a:cxnSpLocks/>
          </p:cNvCxnSpPr>
          <p:nvPr/>
        </p:nvCxnSpPr>
        <p:spPr>
          <a:xfrm>
            <a:off x="581891" y="3877278"/>
            <a:ext cx="11127179" cy="0"/>
          </a:xfrm>
          <a:prstGeom prst="straightConnector1">
            <a:avLst/>
          </a:prstGeom>
          <a:ln w="228600">
            <a:solidFill>
              <a:srgbClr val="7F7F7F">
                <a:alpha val="50196"/>
              </a:srgb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F80B-F43D-3D43-ACB9-193C73B46A27}"/>
              </a:ext>
            </a:extLst>
          </p:cNvPr>
          <p:cNvSpPr/>
          <p:nvPr/>
        </p:nvSpPr>
        <p:spPr>
          <a:xfrm>
            <a:off x="807522" y="2569554"/>
            <a:ext cx="3253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2011-2013</a:t>
            </a:r>
          </a:p>
          <a:p>
            <a:pPr algn="ctr"/>
            <a:r>
              <a:rPr lang="es-ES" sz="2400" dirty="0" err="1"/>
              <a:t>Context</a:t>
            </a:r>
            <a:r>
              <a:rPr lang="es-ES" sz="2400" dirty="0"/>
              <a:t> </a:t>
            </a:r>
          </a:p>
          <a:p>
            <a:pPr algn="ctr"/>
            <a:r>
              <a:rPr lang="es-ES" sz="2400" dirty="0" err="1"/>
              <a:t>of</a:t>
            </a:r>
            <a:r>
              <a:rPr lang="es-ES" sz="2400" dirty="0"/>
              <a:t> Social Change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782F4B4-BEA0-D34A-96EE-4B5A282B84FB}"/>
              </a:ext>
            </a:extLst>
          </p:cNvPr>
          <p:cNvSpPr/>
          <p:nvPr/>
        </p:nvSpPr>
        <p:spPr>
          <a:xfrm>
            <a:off x="4120738" y="2569554"/>
            <a:ext cx="1975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2013-2016</a:t>
            </a:r>
          </a:p>
          <a:p>
            <a:pPr algn="ctr"/>
            <a:r>
              <a:rPr lang="es-ES" sz="2400" dirty="0" err="1"/>
              <a:t>Inception</a:t>
            </a:r>
            <a:r>
              <a:rPr lang="es-ES" sz="2400" dirty="0"/>
              <a:t> </a:t>
            </a:r>
            <a:r>
              <a:rPr lang="es-ES" sz="2400" dirty="0" err="1"/>
              <a:t>Process</a:t>
            </a:r>
            <a:endParaRPr lang="es-ES" sz="2400" dirty="0"/>
          </a:p>
        </p:txBody>
      </p:sp>
      <p:cxnSp>
        <p:nvCxnSpPr>
          <p:cNvPr id="15" name="Conector angular 14">
            <a:extLst>
              <a:ext uri="{FF2B5EF4-FFF2-40B4-BE49-F238E27FC236}">
                <a16:creationId xmlns:a16="http://schemas.microsoft.com/office/drawing/2014/main" id="{9D69431B-D5A0-6546-92A1-5E659366289A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2370402" y="3831069"/>
            <a:ext cx="125226" cy="2854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3D89109-F948-6243-A22B-F09D5764D913}"/>
              </a:ext>
            </a:extLst>
          </p:cNvPr>
          <p:cNvSpPr/>
          <p:nvPr/>
        </p:nvSpPr>
        <p:spPr>
          <a:xfrm>
            <a:off x="6096000" y="2569554"/>
            <a:ext cx="3036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2016-2018</a:t>
            </a:r>
          </a:p>
          <a:p>
            <a:pPr algn="ctr"/>
            <a:r>
              <a:rPr lang="es-ES" sz="2400" dirty="0" err="1"/>
              <a:t>Consolidation</a:t>
            </a:r>
            <a:endParaRPr lang="es-ES" sz="2400" dirty="0"/>
          </a:p>
          <a:p>
            <a:pPr algn="ctr"/>
            <a:r>
              <a:rPr lang="es-ES" sz="2400" dirty="0" err="1"/>
              <a:t>Process</a:t>
            </a:r>
            <a:endParaRPr lang="es-ES" sz="24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66AC689-B045-A64F-BCD9-F375582F143F}"/>
              </a:ext>
            </a:extLst>
          </p:cNvPr>
          <p:cNvSpPr/>
          <p:nvPr/>
        </p:nvSpPr>
        <p:spPr>
          <a:xfrm>
            <a:off x="8870867" y="4871236"/>
            <a:ext cx="2125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2018-2023</a:t>
            </a:r>
          </a:p>
          <a:p>
            <a:pPr algn="ctr"/>
            <a:r>
              <a:rPr lang="en-US" sz="2400" dirty="0"/>
              <a:t>Continuity</a:t>
            </a:r>
            <a:r>
              <a:rPr lang="es-ES" sz="2400" dirty="0"/>
              <a:t> Plan</a:t>
            </a:r>
          </a:p>
        </p:txBody>
      </p:sp>
      <p:cxnSp>
        <p:nvCxnSpPr>
          <p:cNvPr id="29" name="Conector angular 28">
            <a:extLst>
              <a:ext uri="{FF2B5EF4-FFF2-40B4-BE49-F238E27FC236}">
                <a16:creationId xmlns:a16="http://schemas.microsoft.com/office/drawing/2014/main" id="{7F90B063-099B-7347-BA50-147780B4B7A5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7555599" y="3824769"/>
            <a:ext cx="113350" cy="3579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angular 31">
            <a:extLst>
              <a:ext uri="{FF2B5EF4-FFF2-40B4-BE49-F238E27FC236}">
                <a16:creationId xmlns:a16="http://schemas.microsoft.com/office/drawing/2014/main" id="{29467964-563E-3848-9918-0ECB95695951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9441944" y="4375007"/>
            <a:ext cx="987995" cy="446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angular 29">
            <a:extLst>
              <a:ext uri="{FF2B5EF4-FFF2-40B4-BE49-F238E27FC236}">
                <a16:creationId xmlns:a16="http://schemas.microsoft.com/office/drawing/2014/main" id="{32106FB3-34E4-DF43-921D-6E1ED40A331C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052169" y="3826083"/>
            <a:ext cx="113350" cy="950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7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39975" y="216371"/>
            <a:ext cx="8229240" cy="545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Model</a:t>
            </a:r>
          </a:p>
        </p:txBody>
      </p:sp>
      <p:sp>
        <p:nvSpPr>
          <p:cNvPr id="217" name="CustomShape 2"/>
          <p:cNvSpPr/>
          <p:nvPr/>
        </p:nvSpPr>
        <p:spPr>
          <a:xfrm rot="10800000">
            <a:off x="1058779" y="1632481"/>
            <a:ext cx="1543211" cy="4041114"/>
          </a:xfrm>
          <a:prstGeom prst="rightBrace">
            <a:avLst>
              <a:gd name="adj1" fmla="val 11659"/>
              <a:gd name="adj2" fmla="val 58220"/>
            </a:avLst>
          </a:prstGeom>
          <a:noFill/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"/>
          <p:cNvSpPr/>
          <p:nvPr/>
        </p:nvSpPr>
        <p:spPr>
          <a:xfrm>
            <a:off x="53640" y="2854080"/>
            <a:ext cx="14641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Inequality </a:t>
            </a:r>
            <a:r>
              <a:rPr lang="es-CL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and</a:t>
            </a:r>
          </a:p>
          <a:p>
            <a:pPr algn="just">
              <a:lnSpc>
                <a:spcPct val="100000"/>
              </a:lnSpc>
            </a:pPr>
            <a:r>
              <a:rPr lang="es-CL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legitimacy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Imagen 3"/>
          <p:cNvPicPr/>
          <p:nvPr/>
        </p:nvPicPr>
        <p:blipFill>
          <a:blip r:embed="rId3"/>
          <a:stretch/>
        </p:blipFill>
        <p:spPr>
          <a:xfrm>
            <a:off x="7882740" y="489186"/>
            <a:ext cx="3779280" cy="3425400"/>
          </a:xfrm>
          <a:prstGeom prst="rect">
            <a:avLst/>
          </a:prstGeom>
          <a:ln>
            <a:noFill/>
          </a:ln>
        </p:spPr>
      </p:pic>
      <p:pic>
        <p:nvPicPr>
          <p:cNvPr id="220" name="Imagen 17"/>
          <p:cNvPicPr/>
          <p:nvPr/>
        </p:nvPicPr>
        <p:blipFill>
          <a:blip r:embed="rId4"/>
          <a:stretch/>
        </p:blipFill>
        <p:spPr>
          <a:xfrm>
            <a:off x="7858592" y="4129787"/>
            <a:ext cx="4266000" cy="2626200"/>
          </a:xfrm>
          <a:prstGeom prst="rect">
            <a:avLst/>
          </a:prstGeom>
          <a:ln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617480" y="888480"/>
            <a:ext cx="6221520" cy="5760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5"/>
          <p:cNvSpPr/>
          <p:nvPr/>
        </p:nvSpPr>
        <p:spPr>
          <a:xfrm>
            <a:off x="4036680" y="1010880"/>
            <a:ext cx="1375920" cy="2468880"/>
          </a:xfrm>
          <a:prstGeom prst="upDown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"/>
          <p:cNvSpPr/>
          <p:nvPr/>
        </p:nvSpPr>
        <p:spPr>
          <a:xfrm>
            <a:off x="1995480" y="3282120"/>
            <a:ext cx="5458320" cy="1574280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7"/>
          <p:cNvSpPr/>
          <p:nvPr/>
        </p:nvSpPr>
        <p:spPr>
          <a:xfrm>
            <a:off x="1763640" y="4836960"/>
            <a:ext cx="287964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8"/>
          <p:cNvSpPr/>
          <p:nvPr/>
        </p:nvSpPr>
        <p:spPr>
          <a:xfrm>
            <a:off x="4794120" y="4836960"/>
            <a:ext cx="289152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9"/>
          <p:cNvSpPr/>
          <p:nvPr/>
        </p:nvSpPr>
        <p:spPr>
          <a:xfrm rot="16200000">
            <a:off x="3653280" y="1848240"/>
            <a:ext cx="244440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Political system (L3)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(Legitimacy)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10"/>
          <p:cNvSpPr/>
          <p:nvPr/>
        </p:nvSpPr>
        <p:spPr>
          <a:xfrm>
            <a:off x="2094480" y="3768840"/>
            <a:ext cx="52606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Interactions</a:t>
            </a:r>
            <a:r>
              <a:rPr lang="es-CL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</a:t>
            </a:r>
            <a:r>
              <a:rPr lang="es-CL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L2)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Identity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, social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ties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and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citizenship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11"/>
          <p:cNvSpPr/>
          <p:nvPr/>
        </p:nvSpPr>
        <p:spPr>
          <a:xfrm>
            <a:off x="2019600" y="5726880"/>
            <a:ext cx="24505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Socioeconomic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factors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(L1)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Inequalities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2152440" y="2119680"/>
            <a:ext cx="1747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Cohesion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13"/>
          <p:cNvSpPr/>
          <p:nvPr/>
        </p:nvSpPr>
        <p:spPr>
          <a:xfrm>
            <a:off x="5805000" y="2119680"/>
            <a:ext cx="1499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Conflict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14"/>
          <p:cNvSpPr/>
          <p:nvPr/>
        </p:nvSpPr>
        <p:spPr>
          <a:xfrm>
            <a:off x="5335200" y="5729760"/>
            <a:ext cx="210708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Territorial factors (L4)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(Segregation)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8347472" y="168113"/>
            <a:ext cx="328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 smtClean="0"/>
              <a:t>Political</a:t>
            </a:r>
            <a:r>
              <a:rPr lang="es-CL" dirty="0" smtClean="0"/>
              <a:t> </a:t>
            </a:r>
            <a:r>
              <a:rPr lang="es-CL" dirty="0" err="1" smtClean="0"/>
              <a:t>Gini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673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678320" y="3932280"/>
            <a:ext cx="1039680" cy="1828080"/>
          </a:xfrm>
          <a:prstGeom prst="leftBrace">
            <a:avLst>
              <a:gd name="adj1" fmla="val 8333"/>
              <a:gd name="adj2" fmla="val 50000"/>
            </a:avLst>
          </a:prstGeom>
          <a:noFill/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2"/>
          <p:cNvSpPr/>
          <p:nvPr/>
        </p:nvSpPr>
        <p:spPr>
          <a:xfrm>
            <a:off x="554400" y="4467960"/>
            <a:ext cx="134568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Social </a:t>
            </a:r>
            <a:r>
              <a:rPr lang="es-CL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ties</a:t>
            </a:r>
            <a:r>
              <a:rPr lang="es-CL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and </a:t>
            </a:r>
            <a:r>
              <a:rPr lang="es-CL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inequality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Imagen 12"/>
          <p:cNvPicPr/>
          <p:nvPr/>
        </p:nvPicPr>
        <p:blipFill>
          <a:blip r:embed="rId2"/>
          <a:stretch/>
        </p:blipFill>
        <p:spPr>
          <a:xfrm>
            <a:off x="8542800" y="1186200"/>
            <a:ext cx="3260880" cy="444996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2016360" y="823320"/>
            <a:ext cx="6221520" cy="5760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4"/>
          <p:cNvSpPr/>
          <p:nvPr/>
        </p:nvSpPr>
        <p:spPr>
          <a:xfrm>
            <a:off x="4435560" y="945720"/>
            <a:ext cx="1375920" cy="2468880"/>
          </a:xfrm>
          <a:prstGeom prst="upDown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5"/>
          <p:cNvSpPr/>
          <p:nvPr/>
        </p:nvSpPr>
        <p:spPr>
          <a:xfrm>
            <a:off x="2394360" y="3216600"/>
            <a:ext cx="5458320" cy="1574280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6"/>
          <p:cNvSpPr/>
          <p:nvPr/>
        </p:nvSpPr>
        <p:spPr>
          <a:xfrm>
            <a:off x="2162520" y="4771800"/>
            <a:ext cx="287964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7"/>
          <p:cNvSpPr/>
          <p:nvPr/>
        </p:nvSpPr>
        <p:spPr>
          <a:xfrm>
            <a:off x="5193000" y="4771800"/>
            <a:ext cx="289152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8"/>
          <p:cNvSpPr/>
          <p:nvPr/>
        </p:nvSpPr>
        <p:spPr>
          <a:xfrm rot="16200000">
            <a:off x="4052160" y="1782720"/>
            <a:ext cx="244440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Political system (L3)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(Legitimacy)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9"/>
          <p:cNvSpPr/>
          <p:nvPr/>
        </p:nvSpPr>
        <p:spPr>
          <a:xfrm>
            <a:off x="2493360" y="3703680"/>
            <a:ext cx="52606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Interactions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(L2)</a:t>
            </a:r>
            <a:endParaRPr lang="es-C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Identity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, social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ties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and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citizenship</a:t>
            </a:r>
            <a:r>
              <a:rPr lang="es-CL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2418480" y="5661360"/>
            <a:ext cx="24505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Socioeconomic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factors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(L1)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Inequalities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11"/>
          <p:cNvSpPr/>
          <p:nvPr/>
        </p:nvSpPr>
        <p:spPr>
          <a:xfrm>
            <a:off x="2551320" y="2054160"/>
            <a:ext cx="1747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Cohesion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12"/>
          <p:cNvSpPr/>
          <p:nvPr/>
        </p:nvSpPr>
        <p:spPr>
          <a:xfrm>
            <a:off x="6203520" y="2054160"/>
            <a:ext cx="1499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Conflict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13"/>
          <p:cNvSpPr/>
          <p:nvPr/>
        </p:nvSpPr>
        <p:spPr>
          <a:xfrm>
            <a:off x="5734080" y="5664600"/>
            <a:ext cx="210708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Territorial factors (L4)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(Segregation)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791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 rot="16200000">
            <a:off x="3748680" y="4948560"/>
            <a:ext cx="609120" cy="248868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2"/>
          <p:cNvSpPr/>
          <p:nvPr/>
        </p:nvSpPr>
        <p:spPr>
          <a:xfrm>
            <a:off x="2737080" y="6358680"/>
            <a:ext cx="3194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Segregation and inequality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1109520" y="309240"/>
            <a:ext cx="6221520" cy="5760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4"/>
          <p:cNvSpPr/>
          <p:nvPr/>
        </p:nvSpPr>
        <p:spPr>
          <a:xfrm>
            <a:off x="3529080" y="431640"/>
            <a:ext cx="1375920" cy="2468880"/>
          </a:xfrm>
          <a:prstGeom prst="upDown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5"/>
          <p:cNvSpPr/>
          <p:nvPr/>
        </p:nvSpPr>
        <p:spPr>
          <a:xfrm>
            <a:off x="1487880" y="2702880"/>
            <a:ext cx="5458320" cy="1574280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6"/>
          <p:cNvSpPr/>
          <p:nvPr/>
        </p:nvSpPr>
        <p:spPr>
          <a:xfrm>
            <a:off x="1256040" y="4257720"/>
            <a:ext cx="287964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7"/>
          <p:cNvSpPr/>
          <p:nvPr/>
        </p:nvSpPr>
        <p:spPr>
          <a:xfrm>
            <a:off x="4286520" y="4257720"/>
            <a:ext cx="289152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8"/>
          <p:cNvSpPr/>
          <p:nvPr/>
        </p:nvSpPr>
        <p:spPr>
          <a:xfrm rot="16200000">
            <a:off x="3145680" y="1269000"/>
            <a:ext cx="244440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Political system (L3)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(Legitimacy)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9"/>
          <p:cNvSpPr/>
          <p:nvPr/>
        </p:nvSpPr>
        <p:spPr>
          <a:xfrm>
            <a:off x="1586880" y="3189600"/>
            <a:ext cx="52606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Interactions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(L2)</a:t>
            </a:r>
            <a:endParaRPr lang="es-C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Identity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, social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ties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and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citizenship</a:t>
            </a:r>
            <a:r>
              <a:rPr lang="es-CL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10"/>
          <p:cNvSpPr/>
          <p:nvPr/>
        </p:nvSpPr>
        <p:spPr>
          <a:xfrm>
            <a:off x="1511640" y="5147640"/>
            <a:ext cx="24505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Socioeconomic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factors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(L1)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Inequalities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11"/>
          <p:cNvSpPr/>
          <p:nvPr/>
        </p:nvSpPr>
        <p:spPr>
          <a:xfrm>
            <a:off x="1644840" y="1540440"/>
            <a:ext cx="1747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Cohesion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2"/>
          <p:cNvSpPr/>
          <p:nvPr/>
        </p:nvSpPr>
        <p:spPr>
          <a:xfrm>
            <a:off x="5297040" y="1540440"/>
            <a:ext cx="1499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Conflict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13"/>
          <p:cNvSpPr/>
          <p:nvPr/>
        </p:nvSpPr>
        <p:spPr>
          <a:xfrm>
            <a:off x="4827240" y="5150520"/>
            <a:ext cx="210708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Territorial factors (L4)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(Segregation)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65" y="2175514"/>
            <a:ext cx="4746069" cy="2101646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925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4973400" y="2441880"/>
            <a:ext cx="1255680" cy="3160800"/>
          </a:xfrm>
          <a:prstGeom prst="rightBrace">
            <a:avLst>
              <a:gd name="adj1" fmla="val 9373"/>
              <a:gd name="adj2" fmla="val 50826"/>
            </a:avLst>
          </a:prstGeom>
          <a:ln w="412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273" name="CustomShape 2"/>
          <p:cNvSpPr/>
          <p:nvPr/>
        </p:nvSpPr>
        <p:spPr>
          <a:xfrm>
            <a:off x="5858804" y="2601966"/>
            <a:ext cx="1481431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Social movements and territorial conflicts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Imagen 8"/>
          <p:cNvPicPr/>
          <p:nvPr/>
        </p:nvPicPr>
        <p:blipFill>
          <a:blip r:embed="rId2"/>
          <a:stretch/>
        </p:blipFill>
        <p:spPr>
          <a:xfrm>
            <a:off x="7483320" y="741702"/>
            <a:ext cx="4564890" cy="5279556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0" y="790200"/>
            <a:ext cx="6221520" cy="5760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4"/>
          <p:cNvSpPr/>
          <p:nvPr/>
        </p:nvSpPr>
        <p:spPr>
          <a:xfrm>
            <a:off x="2419200" y="912600"/>
            <a:ext cx="1375920" cy="2468880"/>
          </a:xfrm>
          <a:prstGeom prst="upDown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5"/>
          <p:cNvSpPr/>
          <p:nvPr/>
        </p:nvSpPr>
        <p:spPr>
          <a:xfrm>
            <a:off x="378000" y="3183840"/>
            <a:ext cx="5458320" cy="1574280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6"/>
          <p:cNvSpPr/>
          <p:nvPr/>
        </p:nvSpPr>
        <p:spPr>
          <a:xfrm>
            <a:off x="146520" y="4738680"/>
            <a:ext cx="287964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7"/>
          <p:cNvSpPr/>
          <p:nvPr/>
        </p:nvSpPr>
        <p:spPr>
          <a:xfrm>
            <a:off x="3177000" y="4738680"/>
            <a:ext cx="289152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8"/>
          <p:cNvSpPr/>
          <p:nvPr/>
        </p:nvSpPr>
        <p:spPr>
          <a:xfrm rot="16200000">
            <a:off x="2036160" y="1749960"/>
            <a:ext cx="244440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Political system (L3)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(Legitimacy)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9"/>
          <p:cNvSpPr/>
          <p:nvPr/>
        </p:nvSpPr>
        <p:spPr>
          <a:xfrm>
            <a:off x="477000" y="3670560"/>
            <a:ext cx="52606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Interactions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(L2)</a:t>
            </a:r>
            <a:endParaRPr lang="es-C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Identity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, social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ties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and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citizenship</a:t>
            </a:r>
            <a:r>
              <a:rPr lang="es-CL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10"/>
          <p:cNvSpPr/>
          <p:nvPr/>
        </p:nvSpPr>
        <p:spPr>
          <a:xfrm>
            <a:off x="402120" y="5628600"/>
            <a:ext cx="24505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Socioeconomic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factors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(L1)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Inequalities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11"/>
          <p:cNvSpPr/>
          <p:nvPr/>
        </p:nvSpPr>
        <p:spPr>
          <a:xfrm>
            <a:off x="535320" y="2021400"/>
            <a:ext cx="1747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Cohesion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12"/>
          <p:cNvSpPr/>
          <p:nvPr/>
        </p:nvSpPr>
        <p:spPr>
          <a:xfrm>
            <a:off x="4187520" y="2021400"/>
            <a:ext cx="1499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Conflict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13"/>
          <p:cNvSpPr/>
          <p:nvPr/>
        </p:nvSpPr>
        <p:spPr>
          <a:xfrm>
            <a:off x="3717720" y="5631480"/>
            <a:ext cx="210708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Territorial factors (L4)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(Segregation)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403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 rot="10800000">
            <a:off x="5164380" y="1676615"/>
            <a:ext cx="1486440" cy="1969200"/>
          </a:xfrm>
          <a:prstGeom prst="leftBrace">
            <a:avLst>
              <a:gd name="adj1" fmla="val 8333"/>
              <a:gd name="adj2" fmla="val 60151"/>
            </a:avLst>
          </a:prstGeom>
          <a:ln w="412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287" name="CustomShape 2"/>
          <p:cNvSpPr/>
          <p:nvPr/>
        </p:nvSpPr>
        <p:spPr>
          <a:xfrm>
            <a:off x="6427440" y="2349720"/>
            <a:ext cx="18792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Cohesive citizenship education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Imagen 14"/>
          <p:cNvPicPr/>
          <p:nvPr/>
        </p:nvPicPr>
        <p:blipFill>
          <a:blip r:embed="rId2"/>
          <a:stretch/>
        </p:blipFill>
        <p:spPr>
          <a:xfrm>
            <a:off x="8847360" y="459360"/>
            <a:ext cx="2162880" cy="3299040"/>
          </a:xfrm>
          <a:prstGeom prst="rect">
            <a:avLst/>
          </a:prstGeom>
          <a:ln>
            <a:noFill/>
          </a:ln>
        </p:spPr>
      </p:pic>
      <p:pic>
        <p:nvPicPr>
          <p:cNvPr id="289" name="Imagen 15"/>
          <p:cNvPicPr/>
          <p:nvPr/>
        </p:nvPicPr>
        <p:blipFill>
          <a:blip r:embed="rId3"/>
          <a:stretch/>
        </p:blipFill>
        <p:spPr>
          <a:xfrm>
            <a:off x="8022240" y="3818160"/>
            <a:ext cx="3390840" cy="239760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0" y="637200"/>
            <a:ext cx="6221520" cy="5760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4"/>
          <p:cNvSpPr/>
          <p:nvPr/>
        </p:nvSpPr>
        <p:spPr>
          <a:xfrm>
            <a:off x="2419200" y="759960"/>
            <a:ext cx="1375920" cy="2468880"/>
          </a:xfrm>
          <a:prstGeom prst="upDown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5"/>
          <p:cNvSpPr/>
          <p:nvPr/>
        </p:nvSpPr>
        <p:spPr>
          <a:xfrm>
            <a:off x="378000" y="3030840"/>
            <a:ext cx="5458320" cy="1574280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6"/>
          <p:cNvSpPr/>
          <p:nvPr/>
        </p:nvSpPr>
        <p:spPr>
          <a:xfrm>
            <a:off x="146520" y="4585680"/>
            <a:ext cx="287964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7"/>
          <p:cNvSpPr/>
          <p:nvPr/>
        </p:nvSpPr>
        <p:spPr>
          <a:xfrm>
            <a:off x="3177000" y="4585680"/>
            <a:ext cx="289152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8"/>
          <p:cNvSpPr/>
          <p:nvPr/>
        </p:nvSpPr>
        <p:spPr>
          <a:xfrm rot="16200000">
            <a:off x="2036160" y="1596960"/>
            <a:ext cx="244440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Political system (L3)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(Legitimacy)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9"/>
          <p:cNvSpPr/>
          <p:nvPr/>
        </p:nvSpPr>
        <p:spPr>
          <a:xfrm>
            <a:off x="477000" y="3517920"/>
            <a:ext cx="52606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Interactions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(L2)</a:t>
            </a:r>
            <a:endParaRPr lang="es-C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Identity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, social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ties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and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citizenship</a:t>
            </a:r>
            <a:r>
              <a:rPr lang="es-CL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10"/>
          <p:cNvSpPr/>
          <p:nvPr/>
        </p:nvSpPr>
        <p:spPr>
          <a:xfrm>
            <a:off x="402120" y="5475600"/>
            <a:ext cx="24505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Socioeconomic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factors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(L1)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Inequalities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1"/>
          <p:cNvSpPr/>
          <p:nvPr/>
        </p:nvSpPr>
        <p:spPr>
          <a:xfrm>
            <a:off x="535320" y="1868400"/>
            <a:ext cx="1747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Cohesion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12"/>
          <p:cNvSpPr/>
          <p:nvPr/>
        </p:nvSpPr>
        <p:spPr>
          <a:xfrm>
            <a:off x="4187520" y="1868400"/>
            <a:ext cx="1499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Conflict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3"/>
          <p:cNvSpPr/>
          <p:nvPr/>
        </p:nvSpPr>
        <p:spPr>
          <a:xfrm>
            <a:off x="3717720" y="5478840"/>
            <a:ext cx="210708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Territorial factors (L4)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(Segregation)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511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 rot="10800000">
            <a:off x="5511060" y="4308840"/>
            <a:ext cx="1506600" cy="1316160"/>
          </a:xfrm>
          <a:prstGeom prst="leftBrace">
            <a:avLst>
              <a:gd name="adj1" fmla="val 8333"/>
              <a:gd name="adj2" fmla="val 31551"/>
            </a:avLst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02" name="CustomShape 2"/>
          <p:cNvSpPr/>
          <p:nvPr/>
        </p:nvSpPr>
        <p:spPr>
          <a:xfrm>
            <a:off x="6184080" y="4053600"/>
            <a:ext cx="1770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Segregation and upper </a:t>
            </a:r>
            <a:r>
              <a:rPr lang="es-CL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middle </a:t>
            </a: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class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3" name="Imagen 5"/>
          <p:cNvPicPr/>
          <p:nvPr/>
        </p:nvPicPr>
        <p:blipFill>
          <a:blip r:embed="rId2"/>
          <a:stretch/>
        </p:blipFill>
        <p:spPr>
          <a:xfrm>
            <a:off x="7837200" y="567720"/>
            <a:ext cx="3986640" cy="5884920"/>
          </a:xfrm>
          <a:prstGeom prst="rect">
            <a:avLst/>
          </a:prstGeom>
          <a:ln>
            <a:noFill/>
          </a:ln>
        </p:spPr>
      </p:pic>
      <p:sp>
        <p:nvSpPr>
          <p:cNvPr id="304" name="CustomShape 3"/>
          <p:cNvSpPr/>
          <p:nvPr/>
        </p:nvSpPr>
        <p:spPr>
          <a:xfrm>
            <a:off x="0" y="691920"/>
            <a:ext cx="6221520" cy="5760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4"/>
          <p:cNvSpPr/>
          <p:nvPr/>
        </p:nvSpPr>
        <p:spPr>
          <a:xfrm>
            <a:off x="2419200" y="814680"/>
            <a:ext cx="1375920" cy="2468880"/>
          </a:xfrm>
          <a:prstGeom prst="upDown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5"/>
          <p:cNvSpPr/>
          <p:nvPr/>
        </p:nvSpPr>
        <p:spPr>
          <a:xfrm>
            <a:off x="378000" y="3085560"/>
            <a:ext cx="5458320" cy="1574280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6"/>
          <p:cNvSpPr/>
          <p:nvPr/>
        </p:nvSpPr>
        <p:spPr>
          <a:xfrm>
            <a:off x="146520" y="4640760"/>
            <a:ext cx="287964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7"/>
          <p:cNvSpPr/>
          <p:nvPr/>
        </p:nvSpPr>
        <p:spPr>
          <a:xfrm>
            <a:off x="3177000" y="4640400"/>
            <a:ext cx="2891520" cy="17287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8"/>
          <p:cNvSpPr/>
          <p:nvPr/>
        </p:nvSpPr>
        <p:spPr>
          <a:xfrm rot="16200000">
            <a:off x="2036160" y="1651680"/>
            <a:ext cx="244440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Political system (L3)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(Legitimacy)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9"/>
          <p:cNvSpPr/>
          <p:nvPr/>
        </p:nvSpPr>
        <p:spPr>
          <a:xfrm>
            <a:off x="477000" y="3572640"/>
            <a:ext cx="52606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Interactions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(L2)</a:t>
            </a:r>
            <a:endParaRPr lang="es-C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Identity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, social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ties</a:t>
            </a:r>
            <a:r>
              <a:rPr lang="es-CL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and </a:t>
            </a:r>
            <a:r>
              <a:rPr lang="es-CL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citizenship</a:t>
            </a:r>
            <a:r>
              <a:rPr lang="es-CL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10"/>
          <p:cNvSpPr/>
          <p:nvPr/>
        </p:nvSpPr>
        <p:spPr>
          <a:xfrm>
            <a:off x="402120" y="5530320"/>
            <a:ext cx="24505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Socioeconomic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factors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(L1)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</a:t>
            </a:r>
            <a:r>
              <a:rPr lang="es-CL" sz="1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Inequalities</a:t>
            </a:r>
            <a:r>
              <a:rPr lang="es-CL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11"/>
          <p:cNvSpPr/>
          <p:nvPr/>
        </p:nvSpPr>
        <p:spPr>
          <a:xfrm>
            <a:off x="535320" y="1923120"/>
            <a:ext cx="1747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Cohesion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12"/>
          <p:cNvSpPr/>
          <p:nvPr/>
        </p:nvSpPr>
        <p:spPr>
          <a:xfrm>
            <a:off x="4187520" y="1923120"/>
            <a:ext cx="1499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Conflict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13"/>
          <p:cNvSpPr/>
          <p:nvPr/>
        </p:nvSpPr>
        <p:spPr>
          <a:xfrm>
            <a:off x="3717720" y="5533560"/>
            <a:ext cx="210708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Territorial factors (L4)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L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(Segregation)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77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813694" y="1128890"/>
            <a:ext cx="11216880" cy="37629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Media – Social network, YouTube, web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795105" y="272815"/>
            <a:ext cx="10515240" cy="81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CL" sz="4000" dirty="0" smtClean="0">
                <a:latin typeface="+mj-lt"/>
                <a:ea typeface="+mj-ea"/>
                <a:cs typeface="+mj-cs"/>
              </a:rPr>
              <a:t>B. </a:t>
            </a:r>
            <a:r>
              <a:rPr lang="es-CL" sz="4000" dirty="0" err="1" smtClean="0">
                <a:latin typeface="+mj-lt"/>
                <a:ea typeface="+mj-ea"/>
                <a:cs typeface="+mj-cs"/>
              </a:rPr>
              <a:t>Outreach</a:t>
            </a:r>
            <a:r>
              <a:rPr lang="es-CL" sz="4000" dirty="0" smtClean="0">
                <a:latin typeface="+mj-lt"/>
                <a:ea typeface="+mj-ea"/>
                <a:cs typeface="+mj-cs"/>
              </a:rPr>
              <a:t> </a:t>
            </a:r>
            <a:r>
              <a:rPr lang="es-CL" sz="4000" dirty="0">
                <a:latin typeface="+mj-lt"/>
                <a:ea typeface="+mj-ea"/>
                <a:cs typeface="+mj-cs"/>
              </a:rPr>
              <a:t>&amp; Impact In Policy Discussion</a:t>
            </a:r>
          </a:p>
        </p:txBody>
      </p:sp>
      <p:graphicFrame>
        <p:nvGraphicFramePr>
          <p:cNvPr id="317" name="Gráfico 10"/>
          <p:cNvGraphicFramePr/>
          <p:nvPr>
            <p:extLst>
              <p:ext uri="{D42A27DB-BD31-4B8C-83A1-F6EECF244321}">
                <p14:modId xmlns:p14="http://schemas.microsoft.com/office/powerpoint/2010/main" val="1585627194"/>
              </p:ext>
            </p:extLst>
          </p:nvPr>
        </p:nvGraphicFramePr>
        <p:xfrm>
          <a:off x="760045" y="1611000"/>
          <a:ext cx="5419080" cy="324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8" name="Gráfico 11"/>
          <p:cNvGraphicFramePr/>
          <p:nvPr/>
        </p:nvGraphicFramePr>
        <p:xfrm>
          <a:off x="5846040" y="1271520"/>
          <a:ext cx="5845320" cy="3584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26</a:t>
            </a:fld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05" y="5177215"/>
            <a:ext cx="1310754" cy="131075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75716" y="5215892"/>
            <a:ext cx="8492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Social networks: we have about twice as many followers as others </a:t>
            </a:r>
            <a:r>
              <a:rPr lang="en-US" dirty="0" err="1"/>
              <a:t>Fondap</a:t>
            </a:r>
            <a:r>
              <a:rPr lang="en-US" dirty="0"/>
              <a:t> Centers on Facebook and Twitter (4.577 likes and 4.249 followers).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On Instagram we have twice as </a:t>
            </a:r>
            <a:r>
              <a:rPr lang="en-US" i="1" dirty="0"/>
              <a:t>many</a:t>
            </a:r>
            <a:r>
              <a:rPr lang="en-US" dirty="0"/>
              <a:t> followers as LSE (1.067) and our YouTube channel has more than 20.676 views</a:t>
            </a:r>
            <a:r>
              <a:rPr lang="en-US" dirty="0" smtClean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259673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agen 6"/>
          <p:cNvPicPr/>
          <p:nvPr/>
        </p:nvPicPr>
        <p:blipFill>
          <a:blip r:embed="rId2"/>
          <a:stretch/>
        </p:blipFill>
        <p:spPr>
          <a:xfrm>
            <a:off x="136800" y="2459520"/>
            <a:ext cx="5573520" cy="264744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814630" y="263407"/>
            <a:ext cx="10515240" cy="8278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CL" sz="4000" dirty="0" smtClean="0">
                <a:latin typeface="+mj-lt"/>
                <a:ea typeface="+mj-ea"/>
                <a:cs typeface="+mj-cs"/>
              </a:rPr>
              <a:t>B. </a:t>
            </a:r>
            <a:r>
              <a:rPr lang="es-CL" sz="4000" dirty="0" err="1" smtClean="0">
                <a:latin typeface="+mj-lt"/>
                <a:ea typeface="+mj-ea"/>
                <a:cs typeface="+mj-cs"/>
              </a:rPr>
              <a:t>Outreach</a:t>
            </a:r>
            <a:r>
              <a:rPr lang="es-CL" sz="4000" dirty="0" smtClean="0">
                <a:latin typeface="+mj-lt"/>
                <a:ea typeface="+mj-ea"/>
                <a:cs typeface="+mj-cs"/>
              </a:rPr>
              <a:t> </a:t>
            </a:r>
            <a:r>
              <a:rPr lang="es-CL" sz="4000" dirty="0">
                <a:latin typeface="+mj-lt"/>
                <a:ea typeface="+mj-ea"/>
                <a:cs typeface="+mj-cs"/>
              </a:rPr>
              <a:t>&amp; </a:t>
            </a:r>
            <a:r>
              <a:rPr lang="es-CL" sz="4000" dirty="0" err="1">
                <a:latin typeface="+mj-lt"/>
                <a:ea typeface="+mj-ea"/>
                <a:cs typeface="+mj-cs"/>
              </a:rPr>
              <a:t>Impact</a:t>
            </a:r>
            <a:r>
              <a:rPr lang="es-CL" sz="4000" dirty="0">
                <a:latin typeface="+mj-lt"/>
                <a:ea typeface="+mj-ea"/>
                <a:cs typeface="+mj-cs"/>
              </a:rPr>
              <a:t> </a:t>
            </a:r>
            <a:r>
              <a:rPr lang="es-CL" sz="4000" dirty="0" err="1">
                <a:latin typeface="+mj-lt"/>
                <a:ea typeface="+mj-ea"/>
                <a:cs typeface="+mj-cs"/>
              </a:rPr>
              <a:t>on</a:t>
            </a:r>
            <a:r>
              <a:rPr lang="es-CL" sz="4000" dirty="0">
                <a:latin typeface="+mj-lt"/>
                <a:ea typeface="+mj-ea"/>
                <a:cs typeface="+mj-cs"/>
              </a:rPr>
              <a:t> Policy Discussion</a:t>
            </a:r>
          </a:p>
        </p:txBody>
      </p:sp>
      <p:pic>
        <p:nvPicPr>
          <p:cNvPr id="322" name="Imagen 1"/>
          <p:cNvPicPr/>
          <p:nvPr/>
        </p:nvPicPr>
        <p:blipFill>
          <a:blip r:embed="rId3"/>
          <a:stretch/>
        </p:blipFill>
        <p:spPr>
          <a:xfrm>
            <a:off x="5927040" y="2300040"/>
            <a:ext cx="3024000" cy="1814400"/>
          </a:xfrm>
          <a:prstGeom prst="rect">
            <a:avLst/>
          </a:prstGeom>
          <a:ln>
            <a:noFill/>
          </a:ln>
        </p:spPr>
      </p:pic>
      <p:pic>
        <p:nvPicPr>
          <p:cNvPr id="323" name="Imagen 12"/>
          <p:cNvPicPr/>
          <p:nvPr/>
        </p:nvPicPr>
        <p:blipFill>
          <a:blip r:embed="rId4"/>
          <a:stretch/>
        </p:blipFill>
        <p:spPr>
          <a:xfrm>
            <a:off x="9167760" y="2237400"/>
            <a:ext cx="2717280" cy="2099160"/>
          </a:xfrm>
          <a:prstGeom prst="rect">
            <a:avLst/>
          </a:prstGeom>
          <a:ln>
            <a:noFill/>
          </a:ln>
        </p:spPr>
      </p:pic>
      <p:pic>
        <p:nvPicPr>
          <p:cNvPr id="324" name="Imagen 15"/>
          <p:cNvPicPr/>
          <p:nvPr/>
        </p:nvPicPr>
        <p:blipFill>
          <a:blip r:embed="rId5"/>
          <a:stretch/>
        </p:blipFill>
        <p:spPr>
          <a:xfrm>
            <a:off x="6046920" y="4336920"/>
            <a:ext cx="2763000" cy="1838520"/>
          </a:xfrm>
          <a:prstGeom prst="rect">
            <a:avLst/>
          </a:prstGeom>
          <a:ln>
            <a:noFill/>
          </a:ln>
        </p:spPr>
      </p:pic>
      <p:pic>
        <p:nvPicPr>
          <p:cNvPr id="325" name="Imagen 16"/>
          <p:cNvPicPr/>
          <p:nvPr/>
        </p:nvPicPr>
        <p:blipFill>
          <a:blip r:embed="rId6"/>
          <a:stretch/>
        </p:blipFill>
        <p:spPr>
          <a:xfrm>
            <a:off x="8951400" y="4336920"/>
            <a:ext cx="3283560" cy="183852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136800" y="1875960"/>
            <a:ext cx="488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COLUNGA (HUB of NGOs)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6262560" y="1794240"/>
            <a:ext cx="488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MUSEO DE LA </a:t>
            </a:r>
            <a:r>
              <a:rPr lang="es-CL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MEMORIA Y LOS DD.HH.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36800" y="1271520"/>
            <a:ext cx="11216880" cy="3965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Annual Conference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pic>
        <p:nvPicPr>
          <p:cNvPr id="329" name="Imagen 7"/>
          <p:cNvPicPr/>
          <p:nvPr/>
        </p:nvPicPr>
        <p:blipFill>
          <a:blip r:embed="rId2"/>
          <a:stretch/>
        </p:blipFill>
        <p:spPr>
          <a:xfrm>
            <a:off x="1481040" y="4704480"/>
            <a:ext cx="9508320" cy="209340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814630" y="366889"/>
            <a:ext cx="10515240" cy="7431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CL" sz="3600" dirty="0" smtClean="0">
                <a:latin typeface="+mj-lt"/>
                <a:ea typeface="+mj-ea"/>
                <a:cs typeface="+mj-cs"/>
              </a:rPr>
              <a:t>B. </a:t>
            </a:r>
            <a:r>
              <a:rPr lang="es-CL" sz="3600" dirty="0" err="1" smtClean="0">
                <a:latin typeface="+mj-lt"/>
                <a:ea typeface="+mj-ea"/>
                <a:cs typeface="+mj-cs"/>
              </a:rPr>
              <a:t>Outreach</a:t>
            </a:r>
            <a:r>
              <a:rPr lang="es-CL" sz="3600" dirty="0" smtClean="0">
                <a:latin typeface="+mj-lt"/>
                <a:ea typeface="+mj-ea"/>
                <a:cs typeface="+mj-cs"/>
              </a:rPr>
              <a:t> &amp; </a:t>
            </a:r>
            <a:r>
              <a:rPr lang="es-CL" sz="3600" dirty="0">
                <a:latin typeface="+mj-lt"/>
                <a:ea typeface="+mj-ea"/>
                <a:cs typeface="+mj-cs"/>
              </a:rPr>
              <a:t>Impact on Policy Discussion</a:t>
            </a:r>
          </a:p>
        </p:txBody>
      </p:sp>
      <p:pic>
        <p:nvPicPr>
          <p:cNvPr id="331" name="Imagen 1"/>
          <p:cNvPicPr/>
          <p:nvPr/>
        </p:nvPicPr>
        <p:blipFill>
          <a:blip r:embed="rId3"/>
          <a:stretch/>
        </p:blipFill>
        <p:spPr>
          <a:xfrm>
            <a:off x="4244040" y="3276720"/>
            <a:ext cx="3238200" cy="1409400"/>
          </a:xfrm>
          <a:prstGeom prst="rect">
            <a:avLst/>
          </a:prstGeom>
          <a:ln>
            <a:noFill/>
          </a:ln>
        </p:spPr>
      </p:pic>
      <p:pic>
        <p:nvPicPr>
          <p:cNvPr id="332" name="Imagen 3"/>
          <p:cNvPicPr/>
          <p:nvPr/>
        </p:nvPicPr>
        <p:blipFill>
          <a:blip r:embed="rId4"/>
          <a:stretch/>
        </p:blipFill>
        <p:spPr>
          <a:xfrm>
            <a:off x="9109440" y="1757880"/>
            <a:ext cx="3028680" cy="1514160"/>
          </a:xfrm>
          <a:prstGeom prst="rect">
            <a:avLst/>
          </a:prstGeom>
          <a:ln>
            <a:noFill/>
          </a:ln>
        </p:spPr>
      </p:pic>
      <p:pic>
        <p:nvPicPr>
          <p:cNvPr id="333" name="Imagen 9"/>
          <p:cNvPicPr/>
          <p:nvPr/>
        </p:nvPicPr>
        <p:blipFill>
          <a:blip r:embed="rId5"/>
          <a:stretch/>
        </p:blipFill>
        <p:spPr>
          <a:xfrm>
            <a:off x="6031440" y="1739880"/>
            <a:ext cx="3009240" cy="1514160"/>
          </a:xfrm>
          <a:prstGeom prst="rect">
            <a:avLst/>
          </a:prstGeom>
          <a:ln>
            <a:noFill/>
          </a:ln>
        </p:spPr>
      </p:pic>
      <p:pic>
        <p:nvPicPr>
          <p:cNvPr id="334" name="Imagen 10"/>
          <p:cNvPicPr/>
          <p:nvPr/>
        </p:nvPicPr>
        <p:blipFill>
          <a:blip r:embed="rId6"/>
          <a:stretch/>
        </p:blipFill>
        <p:spPr>
          <a:xfrm>
            <a:off x="3396240" y="1733400"/>
            <a:ext cx="2466720" cy="1569600"/>
          </a:xfrm>
          <a:prstGeom prst="rect">
            <a:avLst/>
          </a:prstGeom>
          <a:ln>
            <a:noFill/>
          </a:ln>
        </p:spPr>
      </p:pic>
      <p:pic>
        <p:nvPicPr>
          <p:cNvPr id="335" name="Imagen 11"/>
          <p:cNvPicPr/>
          <p:nvPr/>
        </p:nvPicPr>
        <p:blipFill>
          <a:blip r:embed="rId7"/>
          <a:stretch/>
        </p:blipFill>
        <p:spPr>
          <a:xfrm>
            <a:off x="454680" y="1751760"/>
            <a:ext cx="2857320" cy="1599840"/>
          </a:xfrm>
          <a:prstGeom prst="rect">
            <a:avLst/>
          </a:prstGeom>
          <a:ln>
            <a:noFill/>
          </a:ln>
        </p:spPr>
      </p:pic>
      <p:sp>
        <p:nvSpPr>
          <p:cNvPr id="336" name="CustomShape 3"/>
          <p:cNvSpPr/>
          <p:nvPr/>
        </p:nvSpPr>
        <p:spPr>
          <a:xfrm>
            <a:off x="474480" y="2815200"/>
            <a:ext cx="275364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Legitimacy and Collective action 2014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51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136800" y="1271520"/>
            <a:ext cx="11216880" cy="3965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Work with Ministries, Municipal Administrations and Central Government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pic>
        <p:nvPicPr>
          <p:cNvPr id="339" name="Imagen 1"/>
          <p:cNvPicPr/>
          <p:nvPr/>
        </p:nvPicPr>
        <p:blipFill>
          <a:blip r:embed="rId2"/>
          <a:stretch/>
        </p:blipFill>
        <p:spPr>
          <a:xfrm>
            <a:off x="2100240" y="1829880"/>
            <a:ext cx="4595040" cy="2212200"/>
          </a:xfrm>
          <a:prstGeom prst="rect">
            <a:avLst/>
          </a:prstGeom>
          <a:ln>
            <a:noFill/>
          </a:ln>
        </p:spPr>
      </p:pic>
      <p:pic>
        <p:nvPicPr>
          <p:cNvPr id="340" name="Imagen 9"/>
          <p:cNvPicPr/>
          <p:nvPr/>
        </p:nvPicPr>
        <p:blipFill>
          <a:blip r:embed="rId3"/>
          <a:stretch/>
        </p:blipFill>
        <p:spPr>
          <a:xfrm>
            <a:off x="7317720" y="2908440"/>
            <a:ext cx="2438640" cy="2268000"/>
          </a:xfrm>
          <a:prstGeom prst="rect">
            <a:avLst/>
          </a:prstGeom>
          <a:ln>
            <a:noFill/>
          </a:ln>
        </p:spPr>
      </p:pic>
      <p:pic>
        <p:nvPicPr>
          <p:cNvPr id="341" name="Imagen 10"/>
          <p:cNvPicPr/>
          <p:nvPr/>
        </p:nvPicPr>
        <p:blipFill>
          <a:blip r:embed="rId4"/>
          <a:stretch/>
        </p:blipFill>
        <p:spPr>
          <a:xfrm>
            <a:off x="9756720" y="2664720"/>
            <a:ext cx="2219040" cy="2057040"/>
          </a:xfrm>
          <a:prstGeom prst="rect">
            <a:avLst/>
          </a:prstGeom>
          <a:ln>
            <a:noFill/>
          </a:ln>
        </p:spPr>
      </p:pic>
      <p:pic>
        <p:nvPicPr>
          <p:cNvPr id="342" name="Imagen 11"/>
          <p:cNvPicPr/>
          <p:nvPr/>
        </p:nvPicPr>
        <p:blipFill>
          <a:blip r:embed="rId5"/>
          <a:stretch/>
        </p:blipFill>
        <p:spPr>
          <a:xfrm>
            <a:off x="9851760" y="4822920"/>
            <a:ext cx="2190240" cy="1980720"/>
          </a:xfrm>
          <a:prstGeom prst="rect">
            <a:avLst/>
          </a:prstGeom>
          <a:ln>
            <a:noFill/>
          </a:ln>
        </p:spPr>
      </p:pic>
      <p:pic>
        <p:nvPicPr>
          <p:cNvPr id="343" name="Imagen 12"/>
          <p:cNvPicPr/>
          <p:nvPr/>
        </p:nvPicPr>
        <p:blipFill>
          <a:blip r:embed="rId6"/>
          <a:stretch/>
        </p:blipFill>
        <p:spPr>
          <a:xfrm>
            <a:off x="6971400" y="5212800"/>
            <a:ext cx="2857320" cy="1599840"/>
          </a:xfrm>
          <a:prstGeom prst="rect">
            <a:avLst/>
          </a:prstGeom>
          <a:ln>
            <a:noFill/>
          </a:ln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6B87EB52-49CA-D04C-B794-2BFE5DC26289}"/>
              </a:ext>
            </a:extLst>
          </p:cNvPr>
          <p:cNvSpPr/>
          <p:nvPr/>
        </p:nvSpPr>
        <p:spPr>
          <a:xfrm>
            <a:off x="814630" y="282222"/>
            <a:ext cx="10515240" cy="780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CL" sz="3600" dirty="0" smtClean="0">
                <a:latin typeface="+mj-lt"/>
                <a:ea typeface="+mj-ea"/>
                <a:cs typeface="+mj-cs"/>
              </a:rPr>
              <a:t>B. </a:t>
            </a:r>
            <a:r>
              <a:rPr lang="es-CL" sz="3600" dirty="0" err="1" smtClean="0">
                <a:latin typeface="+mj-lt"/>
                <a:ea typeface="+mj-ea"/>
                <a:cs typeface="+mj-cs"/>
              </a:rPr>
              <a:t>Outreach</a:t>
            </a:r>
            <a:r>
              <a:rPr lang="es-CL" sz="3600" dirty="0" smtClean="0">
                <a:latin typeface="+mj-lt"/>
                <a:ea typeface="+mj-ea"/>
                <a:cs typeface="+mj-cs"/>
              </a:rPr>
              <a:t> &amp; </a:t>
            </a:r>
            <a:r>
              <a:rPr lang="es-CL" sz="3600" dirty="0">
                <a:latin typeface="+mj-lt"/>
                <a:ea typeface="+mj-ea"/>
                <a:cs typeface="+mj-cs"/>
              </a:rPr>
              <a:t>Impact on Policy Discussion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29</a:t>
            </a:fld>
            <a:endParaRPr lang="en-US"/>
          </a:p>
        </p:txBody>
      </p:sp>
      <p:sp>
        <p:nvSpPr>
          <p:cNvPr id="3" name="CuadroTexto 2"/>
          <p:cNvSpPr txBox="1"/>
          <p:nvPr/>
        </p:nvSpPr>
        <p:spPr>
          <a:xfrm>
            <a:off x="136800" y="4521713"/>
            <a:ext cx="655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Analysis of territorial politics in </a:t>
            </a:r>
            <a:r>
              <a:rPr lang="en-US" dirty="0" err="1" smtClean="0"/>
              <a:t>Municipalidad</a:t>
            </a:r>
            <a:r>
              <a:rPr lang="en-US" dirty="0" smtClean="0"/>
              <a:t> de Santiago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Discussion about multidimensional poverty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Analysis of Educational Reforms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48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2473" y="84090"/>
            <a:ext cx="5798332" cy="1175294"/>
          </a:xfrm>
        </p:spPr>
        <p:txBody>
          <a:bodyPr>
            <a:normAutofit fontScale="90000"/>
          </a:bodyPr>
          <a:lstStyle/>
          <a:p>
            <a:pPr algn="l"/>
            <a:r>
              <a:rPr lang="en-US" sz="4600" dirty="0"/>
              <a:t>Presentation Overview</a:t>
            </a:r>
            <a:endParaRPr lang="en-US" sz="4600" cap="small" dirty="0"/>
          </a:p>
        </p:txBody>
      </p:sp>
      <p:pic>
        <p:nvPicPr>
          <p:cNvPr id="9" name="Imagen 8" descr="iso color.png">
            <a:extLst>
              <a:ext uri="{FF2B5EF4-FFF2-40B4-BE49-F238E27FC236}">
                <a16:creationId xmlns:a16="http://schemas.microsoft.com/office/drawing/2014/main" id="{B9BCCE83-7025-463E-AE36-69B12206D0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5429250"/>
            <a:ext cx="2122856" cy="142875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EEFD341-0D16-EB45-B8CA-3CBCABC966E8}"/>
              </a:ext>
            </a:extLst>
          </p:cNvPr>
          <p:cNvCxnSpPr>
            <a:cxnSpLocks/>
          </p:cNvCxnSpPr>
          <p:nvPr/>
        </p:nvCxnSpPr>
        <p:spPr>
          <a:xfrm>
            <a:off x="581891" y="3877278"/>
            <a:ext cx="11127179" cy="0"/>
          </a:xfrm>
          <a:prstGeom prst="straightConnector1">
            <a:avLst/>
          </a:prstGeom>
          <a:ln w="228600">
            <a:solidFill>
              <a:srgbClr val="7F7F7F">
                <a:alpha val="50196"/>
              </a:srgb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F80B-F43D-3D43-ACB9-193C73B46A27}"/>
              </a:ext>
            </a:extLst>
          </p:cNvPr>
          <p:cNvSpPr/>
          <p:nvPr/>
        </p:nvSpPr>
        <p:spPr>
          <a:xfrm>
            <a:off x="807522" y="2569554"/>
            <a:ext cx="325383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2011-2013</a:t>
            </a:r>
          </a:p>
          <a:p>
            <a:pPr algn="ctr"/>
            <a:r>
              <a:rPr lang="es-ES" sz="2400" dirty="0" err="1"/>
              <a:t>Context</a:t>
            </a:r>
            <a:r>
              <a:rPr lang="es-ES" sz="2400" dirty="0"/>
              <a:t> </a:t>
            </a:r>
          </a:p>
          <a:p>
            <a:pPr algn="ctr"/>
            <a:r>
              <a:rPr lang="es-ES" sz="2400" dirty="0" err="1"/>
              <a:t>of</a:t>
            </a:r>
            <a:r>
              <a:rPr lang="es-ES" sz="2400" dirty="0"/>
              <a:t> Social Change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782F4B4-BEA0-D34A-96EE-4B5A282B84FB}"/>
              </a:ext>
            </a:extLst>
          </p:cNvPr>
          <p:cNvSpPr/>
          <p:nvPr/>
        </p:nvSpPr>
        <p:spPr>
          <a:xfrm>
            <a:off x="4120738" y="2569554"/>
            <a:ext cx="1975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2013-2016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Inception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Process</a:t>
            </a:r>
            <a:endParaRPr lang="es-E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Conector angular 14">
            <a:extLst>
              <a:ext uri="{FF2B5EF4-FFF2-40B4-BE49-F238E27FC236}">
                <a16:creationId xmlns:a16="http://schemas.microsoft.com/office/drawing/2014/main" id="{9D69431B-D5A0-6546-92A1-5E659366289A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2370402" y="3831069"/>
            <a:ext cx="125226" cy="2854"/>
          </a:xfrm>
          <a:prstGeom prst="bentConnector3">
            <a:avLst>
              <a:gd name="adj1" fmla="val 50000"/>
            </a:avLst>
          </a:prstGeom>
          <a:ln w="19050" cap="flat">
            <a:solidFill>
              <a:schemeClr val="tx1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3D89109-F948-6243-A22B-F09D5764D913}"/>
              </a:ext>
            </a:extLst>
          </p:cNvPr>
          <p:cNvSpPr/>
          <p:nvPr/>
        </p:nvSpPr>
        <p:spPr>
          <a:xfrm>
            <a:off x="6096000" y="2569554"/>
            <a:ext cx="3036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2016-2018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Consolidation</a:t>
            </a:r>
            <a:endParaRPr lang="es-E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Process</a:t>
            </a:r>
            <a:endParaRPr lang="es-E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66AC689-B045-A64F-BCD9-F375582F143F}"/>
              </a:ext>
            </a:extLst>
          </p:cNvPr>
          <p:cNvSpPr/>
          <p:nvPr/>
        </p:nvSpPr>
        <p:spPr>
          <a:xfrm>
            <a:off x="8870867" y="4871236"/>
            <a:ext cx="2125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2018-2023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Continuity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Plan</a:t>
            </a:r>
          </a:p>
        </p:txBody>
      </p:sp>
      <p:cxnSp>
        <p:nvCxnSpPr>
          <p:cNvPr id="29" name="Conector angular 28">
            <a:extLst>
              <a:ext uri="{FF2B5EF4-FFF2-40B4-BE49-F238E27FC236}">
                <a16:creationId xmlns:a16="http://schemas.microsoft.com/office/drawing/2014/main" id="{7F90B063-099B-7347-BA50-147780B4B7A5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7555599" y="3824769"/>
            <a:ext cx="113350" cy="3579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angular 31">
            <a:extLst>
              <a:ext uri="{FF2B5EF4-FFF2-40B4-BE49-F238E27FC236}">
                <a16:creationId xmlns:a16="http://schemas.microsoft.com/office/drawing/2014/main" id="{29467964-563E-3848-9918-0ECB95695951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9441944" y="4375007"/>
            <a:ext cx="987995" cy="446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angular 29">
            <a:extLst>
              <a:ext uri="{FF2B5EF4-FFF2-40B4-BE49-F238E27FC236}">
                <a16:creationId xmlns:a16="http://schemas.microsoft.com/office/drawing/2014/main" id="{32106FB3-34E4-DF43-921D-6E1ED40A331C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052169" y="3826083"/>
            <a:ext cx="113350" cy="950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136800" y="1271520"/>
            <a:ext cx="11216880" cy="1131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ivil Society, UKAMAU, Workshop for social movements, COES in classrooms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Explora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Congreso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del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futuro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Impulso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Docente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pic>
        <p:nvPicPr>
          <p:cNvPr id="347" name="Imagen 1"/>
          <p:cNvPicPr/>
          <p:nvPr/>
        </p:nvPicPr>
        <p:blipFill>
          <a:blip r:embed="rId2"/>
          <a:stretch/>
        </p:blipFill>
        <p:spPr>
          <a:xfrm>
            <a:off x="2966400" y="2409480"/>
            <a:ext cx="2624040" cy="4448160"/>
          </a:xfrm>
          <a:prstGeom prst="rect">
            <a:avLst/>
          </a:prstGeom>
          <a:ln>
            <a:noFill/>
          </a:ln>
        </p:spPr>
      </p:pic>
      <p:pic>
        <p:nvPicPr>
          <p:cNvPr id="348" name="Imagen 3"/>
          <p:cNvPicPr/>
          <p:nvPr/>
        </p:nvPicPr>
        <p:blipFill>
          <a:blip r:embed="rId3"/>
          <a:stretch/>
        </p:blipFill>
        <p:spPr>
          <a:xfrm>
            <a:off x="6934320" y="2118240"/>
            <a:ext cx="3398040" cy="4631040"/>
          </a:xfrm>
          <a:prstGeom prst="rect">
            <a:avLst/>
          </a:prstGeom>
          <a:ln>
            <a:noFill/>
          </a:ln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AD122CFA-A2B4-EC44-BE6F-55261AE484DE}"/>
              </a:ext>
            </a:extLst>
          </p:cNvPr>
          <p:cNvSpPr/>
          <p:nvPr/>
        </p:nvSpPr>
        <p:spPr>
          <a:xfrm>
            <a:off x="814630" y="357480"/>
            <a:ext cx="10515240" cy="762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CL" sz="4000" dirty="0" smtClean="0">
                <a:latin typeface="+mj-lt"/>
                <a:ea typeface="+mj-ea"/>
                <a:cs typeface="+mj-cs"/>
              </a:rPr>
              <a:t>B. </a:t>
            </a:r>
            <a:r>
              <a:rPr lang="es-CL" sz="4000" dirty="0" err="1" smtClean="0">
                <a:latin typeface="+mj-lt"/>
                <a:ea typeface="+mj-ea"/>
                <a:cs typeface="+mj-cs"/>
              </a:rPr>
              <a:t>Outreach</a:t>
            </a:r>
            <a:r>
              <a:rPr lang="es-CL" sz="4000" dirty="0" smtClean="0">
                <a:latin typeface="+mj-lt"/>
                <a:ea typeface="+mj-ea"/>
                <a:cs typeface="+mj-cs"/>
              </a:rPr>
              <a:t> &amp; </a:t>
            </a:r>
            <a:r>
              <a:rPr lang="es-CL" sz="4000" dirty="0">
                <a:latin typeface="+mj-lt"/>
                <a:ea typeface="+mj-ea"/>
                <a:cs typeface="+mj-cs"/>
              </a:rPr>
              <a:t>Impact In Policy Discussion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805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6">
            <a:extLst>
              <a:ext uri="{FF2B5EF4-FFF2-40B4-BE49-F238E27FC236}">
                <a16:creationId xmlns:a16="http://schemas.microsoft.com/office/drawing/2014/main" id="{68959E29-85BE-7343-8B10-232B8ECF8A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-682056" y="0"/>
            <a:ext cx="12874056" cy="6306683"/>
          </a:xfrm>
          <a:prstGeom prst="rect">
            <a:avLst/>
          </a:prstGeom>
          <a:ln>
            <a:noFill/>
          </a:ln>
        </p:spPr>
      </p:pic>
      <p:sp>
        <p:nvSpPr>
          <p:cNvPr id="355" name="CustomShape 2"/>
          <p:cNvSpPr/>
          <p:nvPr/>
        </p:nvSpPr>
        <p:spPr>
          <a:xfrm>
            <a:off x="8294760" y="1635120"/>
            <a:ext cx="3474360" cy="416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3"/>
          <p:cNvSpPr/>
          <p:nvPr/>
        </p:nvSpPr>
        <p:spPr>
          <a:xfrm>
            <a:off x="6555179" y="2455141"/>
            <a:ext cx="5636821" cy="21597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Annually</a:t>
            </a:r>
            <a:endParaRPr lang="es-CL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6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L" sz="2400" b="0" strike="noStrike" spc="-1" dirty="0" smtClean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286110" indent="-285750">
              <a:buFont typeface="Arial" panose="020B0604020202020204" pitchFamily="34" charset="0"/>
              <a:buChar char="•"/>
            </a:pPr>
            <a:r>
              <a:rPr lang="es-CL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12 MA and 3 PhD scholarships</a:t>
            </a:r>
            <a:endParaRPr lang="es-CL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6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20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undergraduate students</a:t>
            </a:r>
            <a:endParaRPr lang="es-CL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6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Training workshops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, Summer courses,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methodological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2400" b="0" strike="noStrike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skills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, poster </a:t>
            </a:r>
            <a:r>
              <a:rPr lang="es-CL" sz="2400" b="0" strike="noStrike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sessions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endParaRPr lang="es-CL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D12852D9-C647-8349-9B07-DDBC804C1F66}"/>
              </a:ext>
            </a:extLst>
          </p:cNvPr>
          <p:cNvSpPr/>
          <p:nvPr/>
        </p:nvSpPr>
        <p:spPr>
          <a:xfrm>
            <a:off x="131704" y="4933051"/>
            <a:ext cx="9249801" cy="11347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s-CL" sz="4600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28459" y="4931575"/>
            <a:ext cx="67311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8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Dedicated resources for students </a:t>
            </a:r>
            <a:r>
              <a:rPr lang="es-CL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(attend conferences and field </a:t>
            </a:r>
            <a:r>
              <a:rPr lang="es-CL" sz="28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work)</a:t>
            </a:r>
            <a:endParaRPr lang="es-ES" sz="28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36884" y="16910"/>
            <a:ext cx="80935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spc="-1" dirty="0" smtClean="0">
                <a:uFill>
                  <a:solidFill>
                    <a:srgbClr val="FFFFFF"/>
                  </a:solidFill>
                </a:uFill>
              </a:rPr>
              <a:t>C. </a:t>
            </a:r>
            <a:r>
              <a:rPr lang="es-CL" sz="4000" spc="-1" dirty="0" err="1" smtClean="0">
                <a:uFill>
                  <a:solidFill>
                    <a:srgbClr val="FFFFFF"/>
                  </a:solidFill>
                </a:uFill>
              </a:rPr>
              <a:t>Early</a:t>
            </a:r>
            <a:r>
              <a:rPr lang="es-CL" sz="4000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000" spc="-1" dirty="0">
                <a:uFill>
                  <a:solidFill>
                    <a:srgbClr val="FFFFFF"/>
                  </a:solidFill>
                </a:uFill>
              </a:rPr>
              <a:t>career</a:t>
            </a:r>
            <a:r>
              <a:rPr lang="es-CL" sz="4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CL" sz="4000" spc="-1" dirty="0" err="1">
                <a:uFill>
                  <a:solidFill>
                    <a:srgbClr val="FFFFFF"/>
                  </a:solidFill>
                </a:uFill>
              </a:rPr>
              <a:t>researchers</a:t>
            </a:r>
            <a:endParaRPr lang="es-CL" sz="20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n 6"/>
          <p:cNvPicPr/>
          <p:nvPr/>
        </p:nvPicPr>
        <p:blipFill>
          <a:blip r:embed="rId2"/>
          <a:stretch/>
        </p:blipFill>
        <p:spPr>
          <a:xfrm>
            <a:off x="-341028" y="-48192"/>
            <a:ext cx="12874056" cy="6306683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0" y="3345933"/>
            <a:ext cx="5265070" cy="13076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CL" sz="4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Mentoring </a:t>
            </a:r>
            <a:r>
              <a:rPr lang="es-CL" sz="4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programme</a:t>
            </a:r>
            <a:endParaRPr lang="es-CL" sz="4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43000" y="0"/>
            <a:ext cx="80935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spc="-1" dirty="0" smtClean="0">
                <a:uFill>
                  <a:solidFill>
                    <a:srgbClr val="FFFFFF"/>
                  </a:solidFill>
                </a:uFill>
              </a:rPr>
              <a:t>C. </a:t>
            </a:r>
            <a:r>
              <a:rPr lang="es-CL" sz="4000" spc="-1" dirty="0" err="1" smtClean="0">
                <a:uFill>
                  <a:solidFill>
                    <a:srgbClr val="FFFFFF"/>
                  </a:solidFill>
                </a:uFill>
              </a:rPr>
              <a:t>Early</a:t>
            </a:r>
            <a:r>
              <a:rPr lang="es-CL" sz="4000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000" spc="-1" dirty="0">
                <a:uFill>
                  <a:solidFill>
                    <a:srgbClr val="FFFFFF"/>
                  </a:solidFill>
                </a:uFill>
              </a:rPr>
              <a:t>career</a:t>
            </a:r>
            <a:r>
              <a:rPr lang="es-CL" sz="4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CL" sz="4000" spc="-1" dirty="0" err="1">
                <a:uFill>
                  <a:solidFill>
                    <a:srgbClr val="FFFFFF"/>
                  </a:solidFill>
                </a:uFill>
              </a:rPr>
              <a:t>researchers</a:t>
            </a:r>
            <a:endParaRPr lang="es-CL" sz="20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32</a:t>
            </a:fld>
            <a:endParaRPr lang="en-US"/>
          </a:p>
        </p:txBody>
      </p:sp>
      <p:sp>
        <p:nvSpPr>
          <p:cNvPr id="8" name="CustomShape 3"/>
          <p:cNvSpPr/>
          <p:nvPr/>
        </p:nvSpPr>
        <p:spPr>
          <a:xfrm>
            <a:off x="6560127" y="3573677"/>
            <a:ext cx="5874327" cy="21597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286110" indent="-285750">
              <a:buFont typeface="Arial" panose="020B0604020202020204" pitchFamily="34" charset="0"/>
              <a:buChar char="•"/>
            </a:pPr>
            <a:r>
              <a:rPr lang="es-CL" sz="24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Carranza, PhD in LSE</a:t>
            </a:r>
            <a:endParaRPr lang="es-CL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6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Otero, PhD in U. of </a:t>
            </a:r>
            <a:r>
              <a:rPr lang="es-CL" sz="2400" b="0" strike="noStrike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Amsterdam</a:t>
            </a:r>
            <a:endParaRPr lang="es-CL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6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Olivos, PhD in U. of Hong Kong</a:t>
            </a:r>
          </a:p>
          <a:p>
            <a:pPr marL="286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24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Miranda, PhD in P. U. Católica de Chile</a:t>
            </a:r>
          </a:p>
          <a:p>
            <a:pPr marL="28611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Brito, PhD in Brown U.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8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352E532A-C283-3541-8964-7A48D52381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-341028" y="-48192"/>
            <a:ext cx="12874056" cy="6306683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74DE29DD-6EEC-0A4F-B55B-3A135A1119B2}"/>
              </a:ext>
            </a:extLst>
          </p:cNvPr>
          <p:cNvSpPr/>
          <p:nvPr/>
        </p:nvSpPr>
        <p:spPr>
          <a:xfrm>
            <a:off x="197556" y="4842711"/>
            <a:ext cx="9183949" cy="11968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CL" sz="4600" dirty="0" smtClean="0">
                <a:solidFill>
                  <a:schemeClr val="bg1"/>
                </a:solidFill>
              </a:rPr>
              <a:t>Postdocs</a:t>
            </a:r>
            <a:endParaRPr lang="es-CL" sz="4600" dirty="0">
              <a:solidFill>
                <a:schemeClr val="bg1"/>
              </a:solidFill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7493000" y="1959944"/>
            <a:ext cx="4186418" cy="32316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285840" indent="-285480">
              <a:lnSpc>
                <a:spcPct val="100000"/>
              </a:lnSpc>
              <a:buFont typeface="Arial"/>
              <a:buChar char="•"/>
            </a:pPr>
            <a:r>
              <a:rPr lang="es-CL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</a:rPr>
              <a:t>Competitive Annual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calls  for 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postdocs</a:t>
            </a:r>
            <a:r>
              <a:rPr lang="es-CL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s-CL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s-CL" sz="24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4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/70)</a:t>
            </a:r>
          </a:p>
          <a:p>
            <a:pPr marL="285840" indent="-285480">
              <a:lnSpc>
                <a:spcPct val="100000"/>
              </a:lnSpc>
              <a:buFont typeface="Arial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35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% foreigners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Font typeface="Arial"/>
              <a:buChar char="•"/>
            </a:pP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Insertion 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into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 network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Font typeface="Arial"/>
              <a:buChar char="•"/>
            </a:pP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Access to different funds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Font typeface="Arial"/>
              <a:buChar char="•"/>
            </a:pP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Future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career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development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143000" y="0"/>
            <a:ext cx="80935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spc="-1" dirty="0" smtClean="0">
                <a:uFill>
                  <a:solidFill>
                    <a:srgbClr val="FFFFFF"/>
                  </a:solidFill>
                </a:uFill>
              </a:rPr>
              <a:t>C. </a:t>
            </a:r>
            <a:r>
              <a:rPr lang="es-CL" sz="4000" spc="-1" dirty="0" err="1" smtClean="0">
                <a:uFill>
                  <a:solidFill>
                    <a:srgbClr val="FFFFFF"/>
                  </a:solidFill>
                </a:uFill>
              </a:rPr>
              <a:t>Early</a:t>
            </a:r>
            <a:r>
              <a:rPr lang="es-CL" sz="4000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000" spc="-1" dirty="0">
                <a:uFill>
                  <a:solidFill>
                    <a:srgbClr val="FFFFFF"/>
                  </a:solidFill>
                </a:uFill>
              </a:rPr>
              <a:t>career</a:t>
            </a:r>
            <a:r>
              <a:rPr lang="es-CL" sz="4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CL" sz="4000" spc="-1" dirty="0" err="1">
                <a:uFill>
                  <a:solidFill>
                    <a:srgbClr val="FFFFFF"/>
                  </a:solidFill>
                </a:uFill>
              </a:rPr>
              <a:t>researchers</a:t>
            </a:r>
            <a:endParaRPr lang="es-CL" sz="20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0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785450" y="-59375"/>
            <a:ext cx="11832840" cy="132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CL" sz="4600" dirty="0">
                <a:latin typeface="+mj-lt"/>
                <a:ea typeface="+mj-ea"/>
                <a:cs typeface="+mj-cs"/>
              </a:rPr>
              <a:t>Relevance of Academic Network</a:t>
            </a:r>
          </a:p>
        </p:txBody>
      </p:sp>
      <p:sp>
        <p:nvSpPr>
          <p:cNvPr id="363" name="CustomShape 2"/>
          <p:cNvSpPr/>
          <p:nvPr/>
        </p:nvSpPr>
        <p:spPr>
          <a:xfrm>
            <a:off x="8815243" y="1427323"/>
            <a:ext cx="3376757" cy="2100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L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Strategic Plan</a:t>
            </a:r>
          </a:p>
          <a:p>
            <a:pPr>
              <a:lnSpc>
                <a:spcPct val="100000"/>
              </a:lnSpc>
            </a:pP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s-CL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Training 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s-CL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Joint publications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s-CL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Several</a:t>
            </a:r>
            <a:r>
              <a:rPr lang="es-CL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researchers</a:t>
            </a:r>
            <a:r>
              <a:rPr lang="es-CL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engaged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9292680" y="4131152"/>
            <a:ext cx="3147840" cy="228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Harvard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UMASS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Zürich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LSE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CL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INCASI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CL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NOPOOR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Auckland U.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CL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Bertelsmann</a:t>
            </a: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Foundation</a:t>
            </a:r>
            <a:r>
              <a:rPr lang="es-CL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(Cohesion Radar)</a:t>
            </a:r>
            <a:endParaRPr lang="es-CL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785"/>
            <a:ext cx="8815243" cy="4318113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2473" y="95965"/>
            <a:ext cx="5798332" cy="1175294"/>
          </a:xfrm>
        </p:spPr>
        <p:txBody>
          <a:bodyPr>
            <a:normAutofit fontScale="90000"/>
          </a:bodyPr>
          <a:lstStyle/>
          <a:p>
            <a:pPr algn="l"/>
            <a:r>
              <a:rPr lang="en-US" sz="4600" dirty="0"/>
              <a:t>Presentation Overview</a:t>
            </a:r>
            <a:endParaRPr lang="en-US" sz="4600" cap="small" dirty="0"/>
          </a:p>
        </p:txBody>
      </p:sp>
      <p:pic>
        <p:nvPicPr>
          <p:cNvPr id="9" name="Imagen 8" descr="iso color.png">
            <a:extLst>
              <a:ext uri="{FF2B5EF4-FFF2-40B4-BE49-F238E27FC236}">
                <a16:creationId xmlns:a16="http://schemas.microsoft.com/office/drawing/2014/main" id="{B9BCCE83-7025-463E-AE36-69B12206D0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5429250"/>
            <a:ext cx="2122856" cy="142875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EEFD341-0D16-EB45-B8CA-3CBCABC966E8}"/>
              </a:ext>
            </a:extLst>
          </p:cNvPr>
          <p:cNvCxnSpPr>
            <a:cxnSpLocks/>
          </p:cNvCxnSpPr>
          <p:nvPr/>
        </p:nvCxnSpPr>
        <p:spPr>
          <a:xfrm>
            <a:off x="581891" y="3877278"/>
            <a:ext cx="11127179" cy="0"/>
          </a:xfrm>
          <a:prstGeom prst="straightConnector1">
            <a:avLst/>
          </a:prstGeom>
          <a:ln w="228600">
            <a:solidFill>
              <a:srgbClr val="7F7F7F">
                <a:alpha val="50196"/>
              </a:srgb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F80B-F43D-3D43-ACB9-193C73B46A27}"/>
              </a:ext>
            </a:extLst>
          </p:cNvPr>
          <p:cNvSpPr/>
          <p:nvPr/>
        </p:nvSpPr>
        <p:spPr>
          <a:xfrm>
            <a:off x="807522" y="2569554"/>
            <a:ext cx="3253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2011-2013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Context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Social Change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782F4B4-BEA0-D34A-96EE-4B5A282B84FB}"/>
              </a:ext>
            </a:extLst>
          </p:cNvPr>
          <p:cNvSpPr/>
          <p:nvPr/>
        </p:nvSpPr>
        <p:spPr>
          <a:xfrm>
            <a:off x="4120738" y="2569554"/>
            <a:ext cx="1975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2013-2016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Inception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Process</a:t>
            </a:r>
            <a:endParaRPr lang="es-E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Conector angular 14">
            <a:extLst>
              <a:ext uri="{FF2B5EF4-FFF2-40B4-BE49-F238E27FC236}">
                <a16:creationId xmlns:a16="http://schemas.microsoft.com/office/drawing/2014/main" id="{9D69431B-D5A0-6546-92A1-5E659366289A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2370402" y="3831069"/>
            <a:ext cx="125226" cy="2854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3D89109-F948-6243-A22B-F09D5764D913}"/>
              </a:ext>
            </a:extLst>
          </p:cNvPr>
          <p:cNvSpPr/>
          <p:nvPr/>
        </p:nvSpPr>
        <p:spPr>
          <a:xfrm>
            <a:off x="6096000" y="2569554"/>
            <a:ext cx="3036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2016-2018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Consolidation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Process</a:t>
            </a:r>
            <a:endParaRPr lang="es-E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66AC689-B045-A64F-BCD9-F375582F143F}"/>
              </a:ext>
            </a:extLst>
          </p:cNvPr>
          <p:cNvSpPr/>
          <p:nvPr/>
        </p:nvSpPr>
        <p:spPr>
          <a:xfrm>
            <a:off x="8870867" y="4871236"/>
            <a:ext cx="2125684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2018-2023</a:t>
            </a:r>
          </a:p>
          <a:p>
            <a:pPr algn="ctr"/>
            <a:r>
              <a:rPr lang="en-US" sz="2400" dirty="0"/>
              <a:t>Continuity</a:t>
            </a:r>
            <a:r>
              <a:rPr lang="es-ES" sz="2400" dirty="0"/>
              <a:t> Plan</a:t>
            </a:r>
          </a:p>
        </p:txBody>
      </p:sp>
      <p:cxnSp>
        <p:nvCxnSpPr>
          <p:cNvPr id="29" name="Conector angular 28">
            <a:extLst>
              <a:ext uri="{FF2B5EF4-FFF2-40B4-BE49-F238E27FC236}">
                <a16:creationId xmlns:a16="http://schemas.microsoft.com/office/drawing/2014/main" id="{7F90B063-099B-7347-BA50-147780B4B7A5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7555599" y="3824769"/>
            <a:ext cx="113350" cy="3579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angular 31">
            <a:extLst>
              <a:ext uri="{FF2B5EF4-FFF2-40B4-BE49-F238E27FC236}">
                <a16:creationId xmlns:a16="http://schemas.microsoft.com/office/drawing/2014/main" id="{29467964-563E-3848-9918-0ECB95695951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9441944" y="4375007"/>
            <a:ext cx="987995" cy="4465"/>
          </a:xfrm>
          <a:prstGeom prst="bentConnector3">
            <a:avLst>
              <a:gd name="adj1" fmla="val 50000"/>
            </a:avLst>
          </a:prstGeom>
          <a:ln w="19050" cap="flat">
            <a:solidFill>
              <a:schemeClr val="tx1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angular 29">
            <a:extLst>
              <a:ext uri="{FF2B5EF4-FFF2-40B4-BE49-F238E27FC236}">
                <a16:creationId xmlns:a16="http://schemas.microsoft.com/office/drawing/2014/main" id="{32106FB3-34E4-DF43-921D-6E1ED40A331C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052169" y="3826083"/>
            <a:ext cx="113350" cy="950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802755" y="543170"/>
            <a:ext cx="10515240" cy="776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New context… new social movements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pic>
        <p:nvPicPr>
          <p:cNvPr id="372" name="Imagen 6"/>
          <p:cNvPicPr/>
          <p:nvPr/>
        </p:nvPicPr>
        <p:blipFill>
          <a:blip r:embed="rId2"/>
          <a:stretch/>
        </p:blipFill>
        <p:spPr>
          <a:xfrm>
            <a:off x="362340" y="1451350"/>
            <a:ext cx="10810440" cy="4905000"/>
          </a:xfrm>
          <a:prstGeom prst="rect">
            <a:avLst/>
          </a:prstGeom>
          <a:ln>
            <a:noFill/>
          </a:ln>
        </p:spPr>
      </p:pic>
      <p:pic>
        <p:nvPicPr>
          <p:cNvPr id="373" name="Imagen 3"/>
          <p:cNvPicPr/>
          <p:nvPr/>
        </p:nvPicPr>
        <p:blipFill>
          <a:blip r:embed="rId3"/>
          <a:stretch/>
        </p:blipFill>
        <p:spPr>
          <a:xfrm>
            <a:off x="231120" y="3751200"/>
            <a:ext cx="4929480" cy="2613600"/>
          </a:xfrm>
          <a:prstGeom prst="rect">
            <a:avLst/>
          </a:prstGeom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36</a:t>
            </a:fld>
            <a:endParaRPr lang="en-US"/>
          </a:p>
        </p:txBody>
      </p:sp>
      <p:sp>
        <p:nvSpPr>
          <p:cNvPr id="3" name="CuadroTexto 2"/>
          <p:cNvSpPr txBox="1"/>
          <p:nvPr/>
        </p:nvSpPr>
        <p:spPr>
          <a:xfrm>
            <a:off x="6095700" y="6364800"/>
            <a:ext cx="479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Pension </a:t>
            </a:r>
            <a:r>
              <a:rPr lang="en-US" b="1" dirty="0"/>
              <a:t>system (AFP)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73587" y="6342148"/>
            <a:ext cx="479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Territorial </a:t>
            </a:r>
            <a:r>
              <a:rPr lang="en-US" b="1" dirty="0"/>
              <a:t>movements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070569" y="1201034"/>
            <a:ext cx="479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Feminist movements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27298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802755" y="26799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Lack of trust in elites, corruption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pic>
        <p:nvPicPr>
          <p:cNvPr id="375" name="Imagen 3"/>
          <p:cNvPicPr/>
          <p:nvPr/>
        </p:nvPicPr>
        <p:blipFill>
          <a:blip r:embed="rId2"/>
          <a:stretch/>
        </p:blipFill>
        <p:spPr>
          <a:xfrm>
            <a:off x="311040" y="1894320"/>
            <a:ext cx="5431320" cy="3531240"/>
          </a:xfrm>
          <a:prstGeom prst="rect">
            <a:avLst/>
          </a:prstGeom>
          <a:ln>
            <a:noFill/>
          </a:ln>
        </p:spPr>
      </p:pic>
      <p:pic>
        <p:nvPicPr>
          <p:cNvPr id="376" name="Imagen 4"/>
          <p:cNvPicPr/>
          <p:nvPr/>
        </p:nvPicPr>
        <p:blipFill>
          <a:blip r:embed="rId3"/>
          <a:stretch/>
        </p:blipFill>
        <p:spPr>
          <a:xfrm>
            <a:off x="5490000" y="3937680"/>
            <a:ext cx="6701760" cy="2976840"/>
          </a:xfrm>
          <a:prstGeom prst="rect">
            <a:avLst/>
          </a:prstGeom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37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971115" y="5616042"/>
            <a:ext cx="479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Political and economic elites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75376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592666" y="460963"/>
            <a:ext cx="7704667" cy="111542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Elites: Crisis in the catholic </a:t>
            </a: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chur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ch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pic>
        <p:nvPicPr>
          <p:cNvPr id="378" name="Marcador de contenido 3"/>
          <p:cNvPicPr/>
          <p:nvPr/>
        </p:nvPicPr>
        <p:blipFill>
          <a:blip r:embed="rId2"/>
          <a:stretch/>
        </p:blipFill>
        <p:spPr>
          <a:xfrm>
            <a:off x="257040" y="1908000"/>
            <a:ext cx="8705520" cy="4339800"/>
          </a:xfrm>
          <a:prstGeom prst="rect">
            <a:avLst/>
          </a:prstGeom>
          <a:ln>
            <a:noFill/>
          </a:ln>
        </p:spPr>
      </p:pic>
      <p:pic>
        <p:nvPicPr>
          <p:cNvPr id="379" name="Imagen 2"/>
          <p:cNvPicPr/>
          <p:nvPr/>
        </p:nvPicPr>
        <p:blipFill>
          <a:blip r:embed="rId3"/>
          <a:stretch/>
        </p:blipFill>
        <p:spPr>
          <a:xfrm>
            <a:off x="8381520" y="368640"/>
            <a:ext cx="3682080" cy="229464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7D921E6-710C-48DF-81E4-35331268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18" y="3236072"/>
            <a:ext cx="2332546" cy="325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38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1011532" y="6247800"/>
            <a:ext cx="479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Pope visit in Iquique (</a:t>
            </a:r>
            <a:r>
              <a:rPr lang="en-US" b="1" dirty="0" smtClean="0"/>
              <a:t>2018)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54296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795533" y="413926"/>
            <a:ext cx="10515240" cy="9971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Intense debate on migration…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pic>
        <p:nvPicPr>
          <p:cNvPr id="381" name="Marcador de contenido 3"/>
          <p:cNvPicPr/>
          <p:nvPr/>
        </p:nvPicPr>
        <p:blipFill>
          <a:blip r:embed="rId2"/>
          <a:stretch/>
        </p:blipFill>
        <p:spPr>
          <a:xfrm>
            <a:off x="330480" y="1690560"/>
            <a:ext cx="6069960" cy="4909680"/>
          </a:xfrm>
          <a:prstGeom prst="rect">
            <a:avLst/>
          </a:prstGeom>
          <a:ln>
            <a:noFill/>
          </a:ln>
        </p:spPr>
      </p:pic>
      <p:pic>
        <p:nvPicPr>
          <p:cNvPr id="382" name="Imagen 4"/>
          <p:cNvPicPr/>
          <p:nvPr/>
        </p:nvPicPr>
        <p:blipFill>
          <a:blip r:embed="rId3"/>
          <a:stretch/>
        </p:blipFill>
        <p:spPr>
          <a:xfrm>
            <a:off x="6754680" y="1690560"/>
            <a:ext cx="5378400" cy="4909680"/>
          </a:xfrm>
          <a:prstGeom prst="rect">
            <a:avLst/>
          </a:prstGeom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37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9DFB0711-7749-5943-9581-7ADCE1E0FADF}"/>
              </a:ext>
            </a:extLst>
          </p:cNvPr>
          <p:cNvPicPr/>
          <p:nvPr/>
        </p:nvPicPr>
        <p:blipFill>
          <a:blip r:embed="rId3">
            <a:alphaModFix/>
            <a:extLst/>
          </a:blip>
          <a:stretch/>
        </p:blipFill>
        <p:spPr>
          <a:xfrm>
            <a:off x="0" y="-1056906"/>
            <a:ext cx="12192000" cy="7288415"/>
          </a:xfrm>
          <a:prstGeom prst="rect">
            <a:avLst/>
          </a:prstGeom>
          <a:ln>
            <a:noFill/>
          </a:ln>
        </p:spPr>
      </p:pic>
      <p:sp>
        <p:nvSpPr>
          <p:cNvPr id="152" name="TextShape 1"/>
          <p:cNvSpPr txBox="1"/>
          <p:nvPr/>
        </p:nvSpPr>
        <p:spPr>
          <a:xfrm>
            <a:off x="814329" y="317540"/>
            <a:ext cx="6165279" cy="953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Chilean context</a:t>
            </a:r>
          </a:p>
        </p:txBody>
      </p:sp>
      <p:sp>
        <p:nvSpPr>
          <p:cNvPr id="153" name="CustomShape 2"/>
          <p:cNvSpPr/>
          <p:nvPr/>
        </p:nvSpPr>
        <p:spPr>
          <a:xfrm>
            <a:off x="824249" y="1401287"/>
            <a:ext cx="8450380" cy="406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26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Now a 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high/middle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income 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country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46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High inequality and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segregation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,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low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social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mobility</a:t>
            </a:r>
            <a:endParaRPr lang="es-CL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46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Social, cultural and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political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transition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after 1990</a:t>
            </a:r>
          </a:p>
          <a:p>
            <a:pPr marL="80046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sz="2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Accelerated</a:t>
            </a:r>
            <a:r>
              <a:rPr lang="es-CL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social </a:t>
            </a:r>
            <a:r>
              <a:rPr lang="es-CL" sz="24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change</a:t>
            </a:r>
            <a:r>
              <a:rPr lang="es-CL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after 2000</a:t>
            </a:r>
            <a:endParaRPr lang="es-CL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260" indent="-342900">
              <a:lnSpc>
                <a:spcPct val="150000"/>
              </a:lnSpc>
              <a:buFont typeface="Arial"/>
              <a:buChar char="•"/>
            </a:pPr>
            <a:endParaRPr lang="es-CL" sz="2400" b="0" strike="noStrike" spc="-1" dirty="0" smtClean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343260" indent="-342900">
              <a:lnSpc>
                <a:spcPct val="150000"/>
              </a:lnSpc>
              <a:buFont typeface="Arial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Social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movements, lack of trust in political 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institutions</a:t>
            </a:r>
          </a:p>
          <a:p>
            <a:pPr marL="343260" indent="-342900">
              <a:lnSpc>
                <a:spcPct val="150000"/>
              </a:lnSpc>
              <a:buFont typeface="Arial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Prompt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political and structural reforms 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949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COES 2.0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s-CL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82628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6675-5315-42F6-BDAC-331952F2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COES 2.0: Overview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93295" y="1418400"/>
            <a:ext cx="110886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GB" sz="2400" dirty="0"/>
              <a:t>New organization.</a:t>
            </a:r>
          </a:p>
          <a:p>
            <a:pPr marL="742950" indent="-742950">
              <a:buFont typeface="+mj-lt"/>
              <a:buAutoNum type="arabicPeriod"/>
            </a:pPr>
            <a:endParaRPr lang="en-GB" sz="2400" dirty="0"/>
          </a:p>
          <a:p>
            <a:pPr marL="742950" indent="-742950">
              <a:buFont typeface="+mj-lt"/>
              <a:buAutoNum type="arabicPeriod"/>
            </a:pPr>
            <a:r>
              <a:rPr lang="en-GB" sz="2400" dirty="0"/>
              <a:t>Integrated Data Platform.</a:t>
            </a:r>
          </a:p>
          <a:p>
            <a:pPr marL="742950" indent="-742950">
              <a:buFont typeface="+mj-lt"/>
              <a:buAutoNum type="arabicPeriod"/>
            </a:pPr>
            <a:endParaRPr lang="en-GB" sz="2400" dirty="0"/>
          </a:p>
          <a:p>
            <a:pPr marL="742950" indent="-742950">
              <a:buFont typeface="+mj-lt"/>
              <a:buAutoNum type="arabicPeriod"/>
            </a:pPr>
            <a:r>
              <a:rPr lang="en-GB" sz="2400" dirty="0"/>
              <a:t>Study of Social Change.</a:t>
            </a:r>
          </a:p>
          <a:p>
            <a:pPr marL="742950" indent="-742950">
              <a:buFont typeface="+mj-lt"/>
              <a:buAutoNum type="arabicPeriod"/>
            </a:pPr>
            <a:endParaRPr lang="en-GB" sz="2400" dirty="0"/>
          </a:p>
          <a:p>
            <a:pPr marL="742950" indent="-742950">
              <a:buFont typeface="+mj-lt"/>
              <a:buAutoNum type="arabicPeriod"/>
            </a:pPr>
            <a:r>
              <a:rPr lang="en-GB" sz="2400" dirty="0"/>
              <a:t>Research in action: application to public policies.</a:t>
            </a:r>
          </a:p>
          <a:p>
            <a:pPr marL="742950" indent="-742950">
              <a:buFont typeface="+mj-lt"/>
              <a:buAutoNum type="arabicPeriod"/>
            </a:pPr>
            <a:endParaRPr lang="en-GB" sz="2400" dirty="0"/>
          </a:p>
          <a:p>
            <a:pPr marL="742950" indent="-742950">
              <a:buFont typeface="+mj-lt"/>
              <a:buAutoNum type="arabicPeriod"/>
            </a:pPr>
            <a:r>
              <a:rPr lang="en-GB" sz="2400" dirty="0"/>
              <a:t>Improve our national and international networks.</a:t>
            </a:r>
          </a:p>
          <a:p>
            <a:pPr marL="742950" indent="-742950">
              <a:buFont typeface="+mj-lt"/>
              <a:buAutoNum type="arabicPeriod"/>
            </a:pPr>
            <a:endParaRPr lang="en-GB" sz="2400" dirty="0"/>
          </a:p>
          <a:p>
            <a:pPr marL="742950" indent="-742950">
              <a:buFont typeface="+mj-lt"/>
              <a:buAutoNum type="arabicPeriod"/>
            </a:pPr>
            <a:r>
              <a:rPr lang="en-GB" sz="2400" dirty="0"/>
              <a:t>Balance disciplinary and interdisciplinary publications.</a:t>
            </a:r>
          </a:p>
          <a:p>
            <a:pPr marL="742950" indent="-742950">
              <a:buFont typeface="+mj-lt"/>
              <a:buAutoNum type="arabicPeriod"/>
            </a:pPr>
            <a:endParaRPr lang="en-GB" sz="2400" dirty="0"/>
          </a:p>
          <a:p>
            <a:pPr marL="742950" indent="-742950">
              <a:buFont typeface="+mj-lt"/>
              <a:buAutoNum type="arabicPeriod"/>
            </a:pPr>
            <a:r>
              <a:rPr lang="en-GB" sz="2400" dirty="0"/>
              <a:t>Open Science.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9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Imagen 5"/>
          <p:cNvPicPr/>
          <p:nvPr/>
        </p:nvPicPr>
        <p:blipFill>
          <a:blip r:embed="rId2"/>
          <a:stretch/>
        </p:blipFill>
        <p:spPr>
          <a:xfrm>
            <a:off x="2131320" y="373842"/>
            <a:ext cx="7929360" cy="6080400"/>
          </a:xfrm>
          <a:prstGeom prst="rect">
            <a:avLst/>
          </a:prstGeom>
          <a:ln>
            <a:noFill/>
          </a:ln>
        </p:spPr>
      </p:pic>
      <p:sp>
        <p:nvSpPr>
          <p:cNvPr id="385" name="TextShape 1"/>
          <p:cNvSpPr txBox="1"/>
          <p:nvPr/>
        </p:nvSpPr>
        <p:spPr>
          <a:xfrm>
            <a:off x="802755" y="522516"/>
            <a:ext cx="10515240" cy="132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1. Original </a:t>
            </a:r>
            <a:endParaRPr lang="en-US" sz="3200" dirty="0"/>
          </a:p>
          <a:p>
            <a:r>
              <a:rPr lang="en-US" sz="3200" dirty="0"/>
              <a:t>Organization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7A7E601-4A82-0E4A-996E-A086A3B1354E}"/>
              </a:ext>
            </a:extLst>
          </p:cNvPr>
          <p:cNvSpPr/>
          <p:nvPr/>
        </p:nvSpPr>
        <p:spPr>
          <a:xfrm>
            <a:off x="2826328" y="4429499"/>
            <a:ext cx="6543304" cy="202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097AAA-1D31-D34C-B5B0-93F2B782ED94}"/>
              </a:ext>
            </a:extLst>
          </p:cNvPr>
          <p:cNvPicPr/>
          <p:nvPr/>
        </p:nvPicPr>
        <p:blipFill rotWithShape="1">
          <a:blip r:embed="rId2"/>
          <a:srcRect l="88615" t="66147" r="7042" b="25455"/>
          <a:stretch/>
        </p:blipFill>
        <p:spPr>
          <a:xfrm>
            <a:off x="2743200" y="4397643"/>
            <a:ext cx="6638308" cy="510639"/>
          </a:xfrm>
          <a:prstGeom prst="rect">
            <a:avLst/>
          </a:prstGeom>
          <a:ln>
            <a:noFill/>
          </a:ln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605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n 5"/>
          <p:cNvPicPr/>
          <p:nvPr/>
        </p:nvPicPr>
        <p:blipFill>
          <a:blip r:embed="rId2"/>
          <a:stretch/>
        </p:blipFill>
        <p:spPr>
          <a:xfrm>
            <a:off x="2131320" y="352288"/>
            <a:ext cx="7929360" cy="6080400"/>
          </a:xfrm>
          <a:prstGeom prst="rect">
            <a:avLst/>
          </a:prstGeom>
          <a:ln>
            <a:noFill/>
          </a:ln>
        </p:spPr>
      </p:pic>
      <p:sp>
        <p:nvSpPr>
          <p:cNvPr id="388" name="TextShape 1"/>
          <p:cNvSpPr txBox="1"/>
          <p:nvPr/>
        </p:nvSpPr>
        <p:spPr>
          <a:xfrm>
            <a:off x="783772" y="509570"/>
            <a:ext cx="9903558" cy="132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New </a:t>
            </a:r>
            <a:br>
              <a:rPr lang="en-US" sz="3200" dirty="0"/>
            </a:br>
            <a:r>
              <a:rPr lang="en-US" sz="3200" dirty="0"/>
              <a:t>Organization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606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790880" y="-47500"/>
            <a:ext cx="10515240" cy="132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2. </a:t>
            </a:r>
            <a:r>
              <a:rPr lang="en-US" sz="3600" dirty="0"/>
              <a:t>Integrated Data Platform</a:t>
            </a:r>
          </a:p>
        </p:txBody>
      </p:sp>
      <p:sp>
        <p:nvSpPr>
          <p:cNvPr id="391" name="TextShape 2"/>
          <p:cNvSpPr txBox="1"/>
          <p:nvPr/>
        </p:nvSpPr>
        <p:spPr>
          <a:xfrm>
            <a:off x="828100" y="1569400"/>
            <a:ext cx="11206440" cy="3868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An archipelago of data islands to be linked into a coherent whole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 Nova Cond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Quantitative data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 Nova Cond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Qualitative data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 Nova Cond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Spatial data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 Nova Cond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Longitudinal data</a:t>
            </a: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2" name="AutoShape 2" descr="Image result for archipelago">
            <a:extLst>
              <a:ext uri="{FF2B5EF4-FFF2-40B4-BE49-F238E27FC236}">
                <a16:creationId xmlns:a16="http://schemas.microsoft.com/office/drawing/2014/main" id="{BC5FEF2B-EC22-445E-B6E0-0B44E7909A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3319B-12EA-4B72-98CA-73E3715E4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628900"/>
            <a:ext cx="7524750" cy="4213860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611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2"/>
          <p:cNvSpPr txBox="1"/>
          <p:nvPr/>
        </p:nvSpPr>
        <p:spPr>
          <a:xfrm>
            <a:off x="328320" y="1186560"/>
            <a:ext cx="11206440" cy="896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Quantitative data from Observatories of Strikes, Conflicts and Cohesion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pic>
        <p:nvPicPr>
          <p:cNvPr id="394" name="Imagen 32"/>
          <p:cNvPicPr/>
          <p:nvPr/>
        </p:nvPicPr>
        <p:blipFill>
          <a:blip r:embed="rId2"/>
          <a:stretch/>
        </p:blipFill>
        <p:spPr>
          <a:xfrm>
            <a:off x="6168240" y="2243160"/>
            <a:ext cx="5776920" cy="2981880"/>
          </a:xfrm>
          <a:prstGeom prst="rect">
            <a:avLst/>
          </a:prstGeom>
          <a:ln>
            <a:noFill/>
          </a:ln>
        </p:spPr>
      </p:pic>
      <p:pic>
        <p:nvPicPr>
          <p:cNvPr id="395" name="Imagen 33"/>
          <p:cNvPicPr/>
          <p:nvPr/>
        </p:nvPicPr>
        <p:blipFill>
          <a:blip r:embed="rId3"/>
          <a:srcRect l="53941" t="26149" r="17039" b="8298"/>
          <a:stretch/>
        </p:blipFill>
        <p:spPr>
          <a:xfrm>
            <a:off x="328320" y="2243159"/>
            <a:ext cx="5576040" cy="4235845"/>
          </a:xfrm>
          <a:prstGeom prst="rect">
            <a:avLst/>
          </a:prstGeom>
          <a:ln>
            <a:noFill/>
          </a:ln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2722AFAE-1E92-D642-9DB8-443BB6E71ABE}"/>
              </a:ext>
            </a:extLst>
          </p:cNvPr>
          <p:cNvSpPr txBox="1"/>
          <p:nvPr/>
        </p:nvSpPr>
        <p:spPr>
          <a:xfrm>
            <a:off x="790880" y="317500"/>
            <a:ext cx="10515240" cy="960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2. </a:t>
            </a:r>
            <a:r>
              <a:rPr lang="en-US" sz="3600" dirty="0"/>
              <a:t>Integrated Data Platform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804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2"/>
          <p:cNvSpPr txBox="1"/>
          <p:nvPr/>
        </p:nvSpPr>
        <p:spPr>
          <a:xfrm>
            <a:off x="658787" y="328625"/>
            <a:ext cx="11206440" cy="896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90000"/>
              </a:lnSpc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360">
              <a:lnSpc>
                <a:spcPct val="90000"/>
              </a:lnSpc>
              <a:buClr>
                <a:srgbClr val="000000"/>
              </a:buClr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Spatial data: Territorial Wellbeing Indicator</a:t>
            </a: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13C29A61-B9C3-6545-AD7E-50397C73FBF5}"/>
              </a:ext>
            </a:extLst>
          </p:cNvPr>
          <p:cNvSpPr txBox="1"/>
          <p:nvPr/>
        </p:nvSpPr>
        <p:spPr>
          <a:xfrm>
            <a:off x="657585" y="0"/>
            <a:ext cx="10515240" cy="801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2. Integrated Data Platform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6449336" y="6356350"/>
            <a:ext cx="2743200" cy="365125"/>
          </a:xfrm>
        </p:spPr>
        <p:txBody>
          <a:bodyPr/>
          <a:lstStyle/>
          <a:p>
            <a:fld id="{B17C36C9-860B-4F7F-B14B-465C4CDCEEF7}" type="slidenum">
              <a:rPr lang="en-US" smtClean="0"/>
              <a:t>46</a:t>
            </a:fld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662916-CD70-4149-A120-670C1A463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7" b="15919"/>
          <a:stretch/>
        </p:blipFill>
        <p:spPr>
          <a:xfrm>
            <a:off x="324485" y="2439401"/>
            <a:ext cx="5600341" cy="43709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B8F78FA-6879-374D-B794-22ACD39CB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5" b="17041"/>
          <a:stretch/>
        </p:blipFill>
        <p:spPr>
          <a:xfrm>
            <a:off x="6414584" y="3555800"/>
            <a:ext cx="3664805" cy="281782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E00EDA-80CB-5B41-BD89-420AF2F45E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6" b="15504"/>
          <a:stretch/>
        </p:blipFill>
        <p:spPr>
          <a:xfrm>
            <a:off x="7082064" y="469192"/>
            <a:ext cx="3745494" cy="2923296"/>
          </a:xfrm>
          <a:prstGeom prst="rect">
            <a:avLst/>
          </a:prstGeom>
        </p:spPr>
      </p:pic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B5A36888-E8D5-CC4A-8233-CBE2EFFF8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053104"/>
              </p:ext>
            </p:extLst>
          </p:nvPr>
        </p:nvGraphicFramePr>
        <p:xfrm>
          <a:off x="2200685" y="1153528"/>
          <a:ext cx="2318786" cy="1468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FFA15BEF-494C-F943-AEB5-132FA78787D2}"/>
              </a:ext>
            </a:extLst>
          </p:cNvPr>
          <p:cNvSpPr txBox="1"/>
          <p:nvPr/>
        </p:nvSpPr>
        <p:spPr>
          <a:xfrm>
            <a:off x="501406" y="2620456"/>
            <a:ext cx="1222916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BLOCK</a:t>
            </a:r>
            <a:endParaRPr lang="es-CL" b="1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E3996B2-69E2-3C44-B0A1-8C03A9678806}"/>
              </a:ext>
            </a:extLst>
          </p:cNvPr>
          <p:cNvSpPr txBox="1"/>
          <p:nvPr/>
        </p:nvSpPr>
        <p:spPr>
          <a:xfrm>
            <a:off x="7377637" y="324813"/>
            <a:ext cx="1951733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NEIGHBORHOOD ASSOCIATION</a:t>
            </a:r>
            <a:endParaRPr lang="es-CL" b="1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D62FA64-884E-DA49-8A2A-FBF80D97AB6F}"/>
              </a:ext>
            </a:extLst>
          </p:cNvPr>
          <p:cNvSpPr txBox="1"/>
          <p:nvPr/>
        </p:nvSpPr>
        <p:spPr>
          <a:xfrm>
            <a:off x="6768211" y="3631225"/>
            <a:ext cx="1609307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MUNICIPALITY</a:t>
            </a:r>
            <a:endParaRPr lang="es-CL" b="1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5ECA795-A88D-6B47-AE6D-FA894D3C8489}"/>
              </a:ext>
            </a:extLst>
          </p:cNvPr>
          <p:cNvSpPr txBox="1"/>
          <p:nvPr/>
        </p:nvSpPr>
        <p:spPr>
          <a:xfrm>
            <a:off x="7104063" y="4785365"/>
            <a:ext cx="1715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latin typeface="Franklin Gothic Book" panose="020B0503020102020204" pitchFamily="34" charset="0"/>
              </a:rPr>
              <a:t>TEMUCO</a:t>
            </a:r>
          </a:p>
          <a:p>
            <a:r>
              <a:rPr lang="es-CL" sz="1100" b="1" dirty="0">
                <a:latin typeface="Franklin Gothic Book" panose="020B0503020102020204" pitchFamily="34" charset="0"/>
              </a:rPr>
              <a:t> 18,02 m2/</a:t>
            </a:r>
            <a:r>
              <a:rPr lang="es-CL" sz="1100" b="1" dirty="0" err="1">
                <a:latin typeface="Franklin Gothic Book" panose="020B0503020102020204" pitchFamily="34" charset="0"/>
              </a:rPr>
              <a:t>hab</a:t>
            </a:r>
            <a:endParaRPr lang="es-CL" sz="1100" b="1" dirty="0">
              <a:latin typeface="Franklin Gothic Book" panose="020B05030201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C00E4D-5911-864E-8B14-CD93BEFEF210}"/>
              </a:ext>
            </a:extLst>
          </p:cNvPr>
          <p:cNvSpPr txBox="1"/>
          <p:nvPr/>
        </p:nvSpPr>
        <p:spPr>
          <a:xfrm>
            <a:off x="7697583" y="5871607"/>
            <a:ext cx="1715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latin typeface="Franklin Gothic Book" panose="020B0503020102020204" pitchFamily="34" charset="0"/>
              </a:rPr>
              <a:t>PADRE LAS CASAS</a:t>
            </a:r>
          </a:p>
          <a:p>
            <a:r>
              <a:rPr lang="es-CL" sz="1100" b="1" dirty="0">
                <a:latin typeface="Franklin Gothic Book" panose="020B0503020102020204" pitchFamily="34" charset="0"/>
              </a:rPr>
              <a:t> 16,8 m2/</a:t>
            </a:r>
            <a:r>
              <a:rPr lang="es-CL" sz="1100" b="1" dirty="0" err="1">
                <a:latin typeface="Franklin Gothic Book" panose="020B0503020102020204" pitchFamily="34" charset="0"/>
              </a:rPr>
              <a:t>hab</a:t>
            </a:r>
            <a:endParaRPr lang="es-CL" sz="1100" b="1" dirty="0">
              <a:latin typeface="Franklin Gothic Book" panose="020B05030201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C282FD-FF78-6F41-B82C-182F95487B3C}"/>
              </a:ext>
            </a:extLst>
          </p:cNvPr>
          <p:cNvSpPr txBox="1"/>
          <p:nvPr/>
        </p:nvSpPr>
        <p:spPr>
          <a:xfrm>
            <a:off x="10594167" y="3966070"/>
            <a:ext cx="1010982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b="1" smtClean="0">
                <a:solidFill>
                  <a:srgbClr val="FFFFFF"/>
                </a:solidFill>
                <a:latin typeface="Franklin Gothic Book" panose="020B0503020102020204" pitchFamily="34" charset="0"/>
              </a:rPr>
              <a:t>CITY</a:t>
            </a:r>
            <a:endParaRPr lang="es-CL" b="1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820062-67FC-E342-9719-9D30331A211D}"/>
              </a:ext>
            </a:extLst>
          </p:cNvPr>
          <p:cNvSpPr txBox="1"/>
          <p:nvPr/>
        </p:nvSpPr>
        <p:spPr>
          <a:xfrm>
            <a:off x="10202594" y="4539797"/>
            <a:ext cx="17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Franklin Gothic Book" panose="020B0503020102020204" pitchFamily="34" charset="0"/>
              </a:rPr>
              <a:t>17,85 M2/HAB</a:t>
            </a:r>
          </a:p>
        </p:txBody>
      </p:sp>
    </p:spTree>
    <p:extLst>
      <p:ext uri="{BB962C8B-B14F-4D97-AF65-F5344CB8AC3E}">
        <p14:creationId xmlns:p14="http://schemas.microsoft.com/office/powerpoint/2010/main" val="10178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2"/>
          <p:cNvSpPr txBox="1"/>
          <p:nvPr/>
        </p:nvSpPr>
        <p:spPr>
          <a:xfrm>
            <a:off x="328320" y="1186560"/>
            <a:ext cx="11206440" cy="896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Longitudinal data: ELSOC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2605320" y="329400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2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1578600" y="329400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1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5"/>
          <p:cNvSpPr/>
          <p:nvPr/>
        </p:nvSpPr>
        <p:spPr>
          <a:xfrm>
            <a:off x="3632040" y="329400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3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6"/>
          <p:cNvSpPr/>
          <p:nvPr/>
        </p:nvSpPr>
        <p:spPr>
          <a:xfrm>
            <a:off x="4658760" y="330048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4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7"/>
          <p:cNvSpPr/>
          <p:nvPr/>
        </p:nvSpPr>
        <p:spPr>
          <a:xfrm>
            <a:off x="5685480" y="329400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5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8"/>
          <p:cNvSpPr/>
          <p:nvPr/>
        </p:nvSpPr>
        <p:spPr>
          <a:xfrm>
            <a:off x="4658760" y="479088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2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9"/>
          <p:cNvSpPr/>
          <p:nvPr/>
        </p:nvSpPr>
        <p:spPr>
          <a:xfrm>
            <a:off x="3632040" y="479088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1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10"/>
          <p:cNvSpPr/>
          <p:nvPr/>
        </p:nvSpPr>
        <p:spPr>
          <a:xfrm>
            <a:off x="5685480" y="479088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3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11"/>
          <p:cNvSpPr/>
          <p:nvPr/>
        </p:nvSpPr>
        <p:spPr>
          <a:xfrm>
            <a:off x="6712200" y="479772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4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12"/>
          <p:cNvSpPr/>
          <p:nvPr/>
        </p:nvSpPr>
        <p:spPr>
          <a:xfrm>
            <a:off x="7738920" y="479088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5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13"/>
          <p:cNvSpPr/>
          <p:nvPr/>
        </p:nvSpPr>
        <p:spPr>
          <a:xfrm>
            <a:off x="333720" y="3294000"/>
            <a:ext cx="1207440" cy="943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Muestra 1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14"/>
          <p:cNvSpPr/>
          <p:nvPr/>
        </p:nvSpPr>
        <p:spPr>
          <a:xfrm>
            <a:off x="333720" y="4973760"/>
            <a:ext cx="1244520" cy="943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Muestra 2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15"/>
          <p:cNvSpPr/>
          <p:nvPr/>
        </p:nvSpPr>
        <p:spPr>
          <a:xfrm>
            <a:off x="1578600" y="2305800"/>
            <a:ext cx="838800" cy="9367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2016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16"/>
          <p:cNvSpPr/>
          <p:nvPr/>
        </p:nvSpPr>
        <p:spPr>
          <a:xfrm>
            <a:off x="2606760" y="2305800"/>
            <a:ext cx="838800" cy="9367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2017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17"/>
          <p:cNvSpPr/>
          <p:nvPr/>
        </p:nvSpPr>
        <p:spPr>
          <a:xfrm>
            <a:off x="3633840" y="2305800"/>
            <a:ext cx="838800" cy="9367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2018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18"/>
          <p:cNvSpPr/>
          <p:nvPr/>
        </p:nvSpPr>
        <p:spPr>
          <a:xfrm>
            <a:off x="4658760" y="2312280"/>
            <a:ext cx="838800" cy="943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2019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19"/>
          <p:cNvSpPr/>
          <p:nvPr/>
        </p:nvSpPr>
        <p:spPr>
          <a:xfrm>
            <a:off x="5687280" y="2298960"/>
            <a:ext cx="838800" cy="943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2020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20"/>
          <p:cNvSpPr/>
          <p:nvPr/>
        </p:nvSpPr>
        <p:spPr>
          <a:xfrm>
            <a:off x="6714000" y="2298960"/>
            <a:ext cx="838800" cy="943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2021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21"/>
          <p:cNvSpPr/>
          <p:nvPr/>
        </p:nvSpPr>
        <p:spPr>
          <a:xfrm>
            <a:off x="7740720" y="2298960"/>
            <a:ext cx="838800" cy="943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2022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2"/>
          <p:cNvSpPr/>
          <p:nvPr/>
        </p:nvSpPr>
        <p:spPr>
          <a:xfrm>
            <a:off x="8768520" y="2298960"/>
            <a:ext cx="838800" cy="943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2023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23"/>
          <p:cNvSpPr/>
          <p:nvPr/>
        </p:nvSpPr>
        <p:spPr>
          <a:xfrm>
            <a:off x="9794160" y="2298960"/>
            <a:ext cx="838800" cy="943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2024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24"/>
          <p:cNvSpPr/>
          <p:nvPr/>
        </p:nvSpPr>
        <p:spPr>
          <a:xfrm>
            <a:off x="6740280" y="329400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6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25"/>
          <p:cNvSpPr/>
          <p:nvPr/>
        </p:nvSpPr>
        <p:spPr>
          <a:xfrm>
            <a:off x="7738920" y="329400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7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26"/>
          <p:cNvSpPr/>
          <p:nvPr/>
        </p:nvSpPr>
        <p:spPr>
          <a:xfrm>
            <a:off x="8786160" y="329400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8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7"/>
          <p:cNvSpPr/>
          <p:nvPr/>
        </p:nvSpPr>
        <p:spPr>
          <a:xfrm>
            <a:off x="9792720" y="329400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9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28"/>
          <p:cNvSpPr/>
          <p:nvPr/>
        </p:nvSpPr>
        <p:spPr>
          <a:xfrm>
            <a:off x="8786160" y="479088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6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9"/>
          <p:cNvSpPr/>
          <p:nvPr/>
        </p:nvSpPr>
        <p:spPr>
          <a:xfrm>
            <a:off x="9792720" y="4793040"/>
            <a:ext cx="838800" cy="943560"/>
          </a:xfrm>
          <a:prstGeom prst="rect">
            <a:avLst/>
          </a:pr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L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Tw Cen MT"/>
              </a:rPr>
              <a:t>Ola 7</a:t>
            </a:r>
            <a:endParaRPr lang="es-C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TextShape 1">
            <a:extLst>
              <a:ext uri="{FF2B5EF4-FFF2-40B4-BE49-F238E27FC236}">
                <a16:creationId xmlns:a16="http://schemas.microsoft.com/office/drawing/2014/main" id="{D006573B-03C7-B94B-B75B-E76459FF73BF}"/>
              </a:ext>
            </a:extLst>
          </p:cNvPr>
          <p:cNvSpPr txBox="1"/>
          <p:nvPr/>
        </p:nvSpPr>
        <p:spPr>
          <a:xfrm>
            <a:off x="790880" y="301624"/>
            <a:ext cx="10515240" cy="730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2. </a:t>
            </a:r>
            <a:r>
              <a:rPr lang="en-US" sz="3600" dirty="0"/>
              <a:t>Integrated Data Platform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368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555625" y="566915"/>
            <a:ext cx="10750195" cy="119521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3.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Dynamic Perspective of Social Change:</a:t>
            </a:r>
          </a:p>
        </p:txBody>
      </p:sp>
      <p:sp>
        <p:nvSpPr>
          <p:cNvPr id="434" name="TextShape 2"/>
          <p:cNvSpPr txBox="1"/>
          <p:nvPr/>
        </p:nvSpPr>
        <p:spPr>
          <a:xfrm>
            <a:off x="380880" y="1932219"/>
            <a:ext cx="10515240" cy="399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(inequality), conflict and cohesion develop over time?</a:t>
            </a: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determines these changes?</a:t>
            </a:r>
          </a:p>
          <a:p>
            <a:pPr marL="228600" indent="-228240" algn="just"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Goal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include dynamic aspects in our research lines to understand better complex aspects of social change.</a:t>
            </a:r>
          </a:p>
          <a:p>
            <a:pPr marL="228600" indent="-228240" algn="just"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28600" indent="-228240" algn="just"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Examples: </a:t>
            </a:r>
          </a:p>
          <a:p>
            <a:pPr marL="685800" lvl="1" indent="-228240" algn="just"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Using longitudinal and time series data: ELSOC, Observatories</a:t>
            </a:r>
          </a:p>
          <a:p>
            <a:pPr marL="685800" lvl="1" indent="-228240" algn="just"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Analysing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socioeconomic administrative data over time and over the life-cycle</a:t>
            </a:r>
          </a:p>
          <a:p>
            <a:pPr marL="685800" lvl="1" indent="-228240" algn="just"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Analysing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political changes: elites, perceptions of legitimacy, the impact of structural reforms</a:t>
            </a: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933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n 5"/>
          <p:cNvPicPr/>
          <p:nvPr/>
        </p:nvPicPr>
        <p:blipFill>
          <a:blip r:embed="rId2"/>
          <a:stretch/>
        </p:blipFill>
        <p:spPr>
          <a:xfrm>
            <a:off x="8746200" y="2178000"/>
            <a:ext cx="2977560" cy="2163600"/>
          </a:xfrm>
          <a:prstGeom prst="rect">
            <a:avLst/>
          </a:prstGeom>
          <a:ln>
            <a:noFill/>
          </a:ln>
        </p:spPr>
      </p:pic>
      <p:sp>
        <p:nvSpPr>
          <p:cNvPr id="436" name="TextShape 1"/>
          <p:cNvSpPr txBox="1"/>
          <p:nvPr/>
        </p:nvSpPr>
        <p:spPr>
          <a:xfrm>
            <a:off x="802755" y="566920"/>
            <a:ext cx="10515240" cy="114522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>
              <a:lnSpc>
                <a:spcPct val="90000"/>
              </a:lnSpc>
              <a:defRPr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defRPr>
            </a:lvl1pPr>
          </a:lstStyle>
          <a:p>
            <a:r>
              <a:rPr lang="en-US" sz="3200" dirty="0" smtClean="0"/>
              <a:t>4. </a:t>
            </a:r>
            <a:r>
              <a:rPr lang="en-US" sz="3200" dirty="0"/>
              <a:t>Research in Action: </a:t>
            </a:r>
            <a:r>
              <a:rPr lang="en-US" sz="3200" dirty="0" smtClean="0"/>
              <a:t>Application </a:t>
            </a:r>
            <a:r>
              <a:rPr lang="en-US" sz="3200" dirty="0"/>
              <a:t>to Public Policies</a:t>
            </a:r>
          </a:p>
        </p:txBody>
      </p:sp>
      <p:sp>
        <p:nvSpPr>
          <p:cNvPr id="437" name="TextShape 2"/>
          <p:cNvSpPr txBox="1"/>
          <p:nvPr/>
        </p:nvSpPr>
        <p:spPr>
          <a:xfrm>
            <a:off x="376296" y="1964643"/>
            <a:ext cx="10958209" cy="389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New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unit of public policy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interaction with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policy makers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CIT,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GobLab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-UAI, Gob. School UC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Applied research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projects: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ProCívico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(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interventions)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Migration,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gender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, education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pic>
        <p:nvPicPr>
          <p:cNvPr id="438" name="Imagen 4"/>
          <p:cNvPicPr/>
          <p:nvPr/>
        </p:nvPicPr>
        <p:blipFill>
          <a:blip r:embed="rId3"/>
          <a:stretch/>
        </p:blipFill>
        <p:spPr>
          <a:xfrm>
            <a:off x="7837920" y="4033800"/>
            <a:ext cx="3149640" cy="2411280"/>
          </a:xfrm>
          <a:prstGeom prst="rect">
            <a:avLst/>
          </a:prstGeom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50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9DCD05-CAE2-E842-AF98-541F6E42B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061" y="-618402"/>
            <a:ext cx="12234121" cy="6858000"/>
          </a:xfrm>
          <a:prstGeom prst="rect">
            <a:avLst/>
          </a:prstGeom>
        </p:spPr>
      </p:pic>
      <p:sp>
        <p:nvSpPr>
          <p:cNvPr id="155" name="TextShape 1"/>
          <p:cNvSpPr txBox="1"/>
          <p:nvPr/>
        </p:nvSpPr>
        <p:spPr>
          <a:xfrm>
            <a:off x="356685" y="-297900"/>
            <a:ext cx="6265983" cy="9056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Chilean academic context</a:t>
            </a:r>
          </a:p>
        </p:txBody>
      </p:sp>
      <p:sp>
        <p:nvSpPr>
          <p:cNvPr id="156" name="CustomShape 2"/>
          <p:cNvSpPr/>
          <p:nvPr/>
        </p:nvSpPr>
        <p:spPr>
          <a:xfrm>
            <a:off x="0" y="724472"/>
            <a:ext cx="10136520" cy="4598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 algn="just">
              <a:lnSpc>
                <a:spcPct val="150000"/>
              </a:lnSpc>
              <a:buFont typeface="Arial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Social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Sciences 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were repressed during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dictatorship 1973-1990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Font typeface="Arial"/>
              <a:buChar char="•"/>
            </a:pP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No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tradition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of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publications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in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academic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journals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Font typeface="Arial"/>
              <a:buChar char="•"/>
            </a:pP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Incipient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doctoral </a:t>
            </a:r>
            <a:r>
              <a:rPr lang="es-CL" sz="2400" b="0" strike="noStrike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programmes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Font typeface="Arial"/>
              <a:buChar char="•"/>
            </a:pP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Atomised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academic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communitites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Font typeface="Arial"/>
              <a:buChar char="•"/>
            </a:pPr>
            <a:endParaRPr lang="es-CL" sz="2400" spc="-1" dirty="0" smtClean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343080" indent="-342720" algn="just">
              <a:lnSpc>
                <a:spcPct val="150000"/>
              </a:lnSpc>
              <a:buFont typeface="Arial"/>
              <a:buChar char="•"/>
            </a:pPr>
            <a:r>
              <a:rPr lang="es-CL" sz="24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OES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researchers have to </a:t>
            </a:r>
            <a:r>
              <a:rPr lang="es-CL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ontinue </a:t>
            </a:r>
          </a:p>
          <a:p>
            <a:pPr marL="360" algn="just">
              <a:lnSpc>
                <a:spcPct val="150000"/>
              </a:lnSpc>
            </a:pP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   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with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their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regular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academic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r>
              <a:rPr lang="es-CL" sz="24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activities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5</a:t>
            </a:fld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0" y="2531745"/>
            <a:ext cx="6096000" cy="348615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1189970" y="4863412"/>
            <a:ext cx="327660" cy="7258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404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Imagen 4"/>
          <p:cNvPicPr/>
          <p:nvPr/>
        </p:nvPicPr>
        <p:blipFill>
          <a:blip r:embed="rId2"/>
          <a:stretch/>
        </p:blipFill>
        <p:spPr>
          <a:xfrm>
            <a:off x="22406" y="3310624"/>
            <a:ext cx="3792960" cy="1942920"/>
          </a:xfrm>
          <a:prstGeom prst="rect">
            <a:avLst/>
          </a:prstGeom>
          <a:ln>
            <a:noFill/>
          </a:ln>
        </p:spPr>
      </p:pic>
      <p:pic>
        <p:nvPicPr>
          <p:cNvPr id="440" name="Imagen 8"/>
          <p:cNvPicPr/>
          <p:nvPr/>
        </p:nvPicPr>
        <p:blipFill>
          <a:blip r:embed="rId3"/>
          <a:stretch/>
        </p:blipFill>
        <p:spPr>
          <a:xfrm>
            <a:off x="3357427" y="4973760"/>
            <a:ext cx="3175920" cy="1786320"/>
          </a:xfrm>
          <a:prstGeom prst="rect">
            <a:avLst/>
          </a:prstGeom>
          <a:ln>
            <a:noFill/>
          </a:ln>
        </p:spPr>
      </p:pic>
      <p:sp>
        <p:nvSpPr>
          <p:cNvPr id="441" name="TextShape 1"/>
          <p:cNvSpPr txBox="1"/>
          <p:nvPr/>
        </p:nvSpPr>
        <p:spPr>
          <a:xfrm>
            <a:off x="790880" y="256115"/>
            <a:ext cx="10515240" cy="111736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>
              <a:lnSpc>
                <a:spcPct val="90000"/>
              </a:lnSpc>
              <a:defRPr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defRPr>
            </a:lvl1pPr>
          </a:lstStyle>
          <a:p>
            <a:r>
              <a:rPr lang="en-US" sz="3600" dirty="0" smtClean="0"/>
              <a:t>5. </a:t>
            </a:r>
            <a:r>
              <a:rPr lang="en-US" sz="3600" dirty="0"/>
              <a:t>Improve our National/International Network</a:t>
            </a:r>
          </a:p>
        </p:txBody>
      </p:sp>
      <p:sp>
        <p:nvSpPr>
          <p:cNvPr id="442" name="TextShape 2"/>
          <p:cNvSpPr txBox="1"/>
          <p:nvPr/>
        </p:nvSpPr>
        <p:spPr>
          <a:xfrm>
            <a:off x="-167624" y="1424560"/>
            <a:ext cx="8979115" cy="16616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Network of universities: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Regional Universities (dissemination and collaboration)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LA: joint projects, Observatory of the quality of Employment in Latin America</a:t>
            </a:r>
          </a:p>
        </p:txBody>
      </p:sp>
      <p:pic>
        <p:nvPicPr>
          <p:cNvPr id="445" name="Imagen 6"/>
          <p:cNvPicPr/>
          <p:nvPr/>
        </p:nvPicPr>
        <p:blipFill>
          <a:blip r:embed="rId4"/>
          <a:stretch/>
        </p:blipFill>
        <p:spPr>
          <a:xfrm>
            <a:off x="84667" y="4834180"/>
            <a:ext cx="3272760" cy="1833840"/>
          </a:xfrm>
          <a:prstGeom prst="rect">
            <a:avLst/>
          </a:prstGeom>
          <a:ln>
            <a:noFill/>
          </a:ln>
        </p:spPr>
      </p:pic>
      <p:pic>
        <p:nvPicPr>
          <p:cNvPr id="446" name="Imagen 3"/>
          <p:cNvPicPr/>
          <p:nvPr/>
        </p:nvPicPr>
        <p:blipFill>
          <a:blip r:embed="rId5"/>
          <a:stretch/>
        </p:blipFill>
        <p:spPr>
          <a:xfrm>
            <a:off x="3815366" y="3237150"/>
            <a:ext cx="3054240" cy="1717920"/>
          </a:xfrm>
          <a:prstGeom prst="rect">
            <a:avLst/>
          </a:prstGeom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50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310" y="918636"/>
            <a:ext cx="3784238" cy="51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773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838380" y="256115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6. 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Disciplinary and Interdisciplinary </a:t>
            </a: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excellence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Maintain our mixed strategy defined in conjunction with the scientific committee: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Journals: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disciplinary and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multidisciplinary.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Books.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English and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Spanish.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Increase the number of publications in Q1 of impact factors. 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728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838080" y="281915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7.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Engage COES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into Open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Science</a:t>
            </a: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Define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and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promote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an internal policy for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:</a:t>
            </a:r>
          </a:p>
          <a:p>
            <a:pPr marL="360" algn="just">
              <a:lnSpc>
                <a:spcPct val="100000"/>
              </a:lnSpc>
              <a:buClr>
                <a:srgbClr val="000000"/>
              </a:buClr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 algn="just"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Reproducibility.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685800" lvl="1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Access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to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data.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Transparency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of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 analysis, coding.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Pre-prints publications.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Access via Web.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850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2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802755" y="555045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>
              <a:lnSpc>
                <a:spcPct val="90000"/>
              </a:lnSpc>
              <a:defRPr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defRPr>
            </a:lvl1pPr>
          </a:lstStyle>
          <a:p>
            <a:r>
              <a:rPr lang="en-US" dirty="0"/>
              <a:t>COES beyond 10 years?
</a:t>
            </a:r>
          </a:p>
        </p:txBody>
      </p:sp>
      <p:sp>
        <p:nvSpPr>
          <p:cNvPr id="45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Mixed strategy to fund COES going forwards:</a:t>
            </a: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Conicyt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Host universities: 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based on the strong institutional commitments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Regional Universities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International comparative (and longitudinal) studies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Open to new contexts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Direct influence on public policy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338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Logos coes ESPAÑOL RGB-05.png">
            <a:extLst>
              <a:ext uri="{FF2B5EF4-FFF2-40B4-BE49-F238E27FC236}">
                <a16:creationId xmlns:a16="http://schemas.microsoft.com/office/drawing/2014/main" id="{9413B19B-3317-48A8-A4A0-4B86C4569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" t="9041" r="5137" b="7212"/>
          <a:stretch/>
        </p:blipFill>
        <p:spPr>
          <a:xfrm>
            <a:off x="3658998" y="2310824"/>
            <a:ext cx="4874004" cy="223635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</p:txBody>
      </p:sp>
      <p:pic>
        <p:nvPicPr>
          <p:cNvPr id="159" name="Imagen 3"/>
          <p:cNvPicPr/>
          <p:nvPr/>
        </p:nvPicPr>
        <p:blipFill>
          <a:blip r:embed="rId2"/>
          <a:stretch/>
        </p:blipFill>
        <p:spPr>
          <a:xfrm>
            <a:off x="-232138" y="-572482"/>
            <a:ext cx="12424138" cy="6737429"/>
          </a:xfrm>
          <a:prstGeom prst="rect">
            <a:avLst/>
          </a:prstGeom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23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2473" y="95965"/>
            <a:ext cx="5798332" cy="1175294"/>
          </a:xfrm>
        </p:spPr>
        <p:txBody>
          <a:bodyPr>
            <a:normAutofit fontScale="90000"/>
          </a:bodyPr>
          <a:lstStyle/>
          <a:p>
            <a:pPr algn="l"/>
            <a:r>
              <a:rPr lang="en-US" sz="4600" dirty="0"/>
              <a:t>Presentation Overview</a:t>
            </a:r>
            <a:endParaRPr lang="en-US" sz="4600" cap="small" dirty="0"/>
          </a:p>
        </p:txBody>
      </p:sp>
      <p:pic>
        <p:nvPicPr>
          <p:cNvPr id="9" name="Imagen 8" descr="iso color.png">
            <a:extLst>
              <a:ext uri="{FF2B5EF4-FFF2-40B4-BE49-F238E27FC236}">
                <a16:creationId xmlns:a16="http://schemas.microsoft.com/office/drawing/2014/main" id="{B9BCCE83-7025-463E-AE36-69B12206D0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b="34498"/>
          <a:stretch/>
        </p:blipFill>
        <p:spPr>
          <a:xfrm>
            <a:off x="0" y="5429250"/>
            <a:ext cx="2122856" cy="142875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EEFD341-0D16-EB45-B8CA-3CBCABC966E8}"/>
              </a:ext>
            </a:extLst>
          </p:cNvPr>
          <p:cNvCxnSpPr>
            <a:cxnSpLocks/>
          </p:cNvCxnSpPr>
          <p:nvPr/>
        </p:nvCxnSpPr>
        <p:spPr>
          <a:xfrm>
            <a:off x="581891" y="3877278"/>
            <a:ext cx="11127179" cy="0"/>
          </a:xfrm>
          <a:prstGeom prst="straightConnector1">
            <a:avLst/>
          </a:prstGeom>
          <a:ln w="228600">
            <a:solidFill>
              <a:srgbClr val="7F7F7F">
                <a:alpha val="50196"/>
              </a:srgb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F80B-F43D-3D43-ACB9-193C73B46A27}"/>
              </a:ext>
            </a:extLst>
          </p:cNvPr>
          <p:cNvSpPr/>
          <p:nvPr/>
        </p:nvSpPr>
        <p:spPr>
          <a:xfrm>
            <a:off x="807522" y="2569554"/>
            <a:ext cx="3253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2011-2013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Context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Social Change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782F4B4-BEA0-D34A-96EE-4B5A282B84FB}"/>
              </a:ext>
            </a:extLst>
          </p:cNvPr>
          <p:cNvSpPr/>
          <p:nvPr/>
        </p:nvSpPr>
        <p:spPr>
          <a:xfrm>
            <a:off x="4120738" y="2569554"/>
            <a:ext cx="1975262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2013-2016</a:t>
            </a:r>
          </a:p>
          <a:p>
            <a:pPr algn="ctr"/>
            <a:r>
              <a:rPr lang="es-ES" sz="2400" dirty="0" err="1"/>
              <a:t>Inception</a:t>
            </a:r>
            <a:r>
              <a:rPr lang="es-ES" sz="2400" dirty="0"/>
              <a:t> </a:t>
            </a:r>
            <a:r>
              <a:rPr lang="es-ES" sz="2400" dirty="0" err="1"/>
              <a:t>Process</a:t>
            </a:r>
            <a:endParaRPr lang="es-ES" sz="2400" dirty="0"/>
          </a:p>
        </p:txBody>
      </p:sp>
      <p:cxnSp>
        <p:nvCxnSpPr>
          <p:cNvPr id="15" name="Conector angular 14">
            <a:extLst>
              <a:ext uri="{FF2B5EF4-FFF2-40B4-BE49-F238E27FC236}">
                <a16:creationId xmlns:a16="http://schemas.microsoft.com/office/drawing/2014/main" id="{9D69431B-D5A0-6546-92A1-5E659366289A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2370402" y="3831069"/>
            <a:ext cx="125226" cy="2854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3D89109-F948-6243-A22B-F09D5764D913}"/>
              </a:ext>
            </a:extLst>
          </p:cNvPr>
          <p:cNvSpPr/>
          <p:nvPr/>
        </p:nvSpPr>
        <p:spPr>
          <a:xfrm>
            <a:off x="6096000" y="2569554"/>
            <a:ext cx="3036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2016-2018</a:t>
            </a: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Consolidation</a:t>
            </a:r>
            <a:endParaRPr lang="es-E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s-ES" sz="2400" dirty="0" err="1">
                <a:solidFill>
                  <a:schemeClr val="bg1">
                    <a:lumMod val="50000"/>
                  </a:schemeClr>
                </a:solidFill>
              </a:rPr>
              <a:t>Process</a:t>
            </a:r>
            <a:endParaRPr lang="es-E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66AC689-B045-A64F-BCD9-F375582F143F}"/>
              </a:ext>
            </a:extLst>
          </p:cNvPr>
          <p:cNvSpPr/>
          <p:nvPr/>
        </p:nvSpPr>
        <p:spPr>
          <a:xfrm>
            <a:off x="8870867" y="4871236"/>
            <a:ext cx="2125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2018-2023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Continuity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</a:rPr>
              <a:t> Plan</a:t>
            </a:r>
          </a:p>
        </p:txBody>
      </p:sp>
      <p:cxnSp>
        <p:nvCxnSpPr>
          <p:cNvPr id="29" name="Conector angular 28">
            <a:extLst>
              <a:ext uri="{FF2B5EF4-FFF2-40B4-BE49-F238E27FC236}">
                <a16:creationId xmlns:a16="http://schemas.microsoft.com/office/drawing/2014/main" id="{7F90B063-099B-7347-BA50-147780B4B7A5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7555599" y="3824769"/>
            <a:ext cx="113350" cy="3579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angular 31">
            <a:extLst>
              <a:ext uri="{FF2B5EF4-FFF2-40B4-BE49-F238E27FC236}">
                <a16:creationId xmlns:a16="http://schemas.microsoft.com/office/drawing/2014/main" id="{29467964-563E-3848-9918-0ECB95695951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9441944" y="4375007"/>
            <a:ext cx="987995" cy="446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angular 29">
            <a:extLst>
              <a:ext uri="{FF2B5EF4-FFF2-40B4-BE49-F238E27FC236}">
                <a16:creationId xmlns:a16="http://schemas.microsoft.com/office/drawing/2014/main" id="{32106FB3-34E4-DF43-921D-6E1ED40A331C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052169" y="3826083"/>
            <a:ext cx="113350" cy="950"/>
          </a:xfrm>
          <a:prstGeom prst="bentConnector3">
            <a:avLst>
              <a:gd name="adj1" fmla="val 50000"/>
            </a:avLst>
          </a:prstGeom>
          <a:ln w="19050" cap="flat">
            <a:solidFill>
              <a:schemeClr val="tx1"/>
            </a:solidFill>
            <a:prstDash val="solid"/>
            <a:round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D3A9459-3C25-D84F-84E0-5C6486D27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11499"/>
          <a:stretch/>
        </p:blipFill>
        <p:spPr>
          <a:xfrm>
            <a:off x="0" y="-1018225"/>
            <a:ext cx="12192000" cy="7193394"/>
          </a:xfrm>
          <a:prstGeom prst="rect">
            <a:avLst/>
          </a:prstGeom>
        </p:spPr>
      </p:pic>
      <p:sp>
        <p:nvSpPr>
          <p:cNvPr id="164" name="TextShape 1"/>
          <p:cNvSpPr txBox="1"/>
          <p:nvPr/>
        </p:nvSpPr>
        <p:spPr>
          <a:xfrm>
            <a:off x="814630" y="-57519"/>
            <a:ext cx="10515240" cy="132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Centre: Initial conditions</a:t>
            </a:r>
          </a:p>
        </p:txBody>
      </p:sp>
      <p:sp>
        <p:nvSpPr>
          <p:cNvPr id="165" name="CustomShape 2"/>
          <p:cNvSpPr/>
          <p:nvPr/>
        </p:nvSpPr>
        <p:spPr>
          <a:xfrm>
            <a:off x="1991908" y="2578472"/>
            <a:ext cx="10097280" cy="32146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s-CL" sz="2400" b="0" strike="noStrike" spc="-1" dirty="0" smtClean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s-CL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Group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of 26 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disconnected researchers.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endParaRPr lang="es-CL" sz="2400" b="0" strike="noStrike" spc="-1" dirty="0" smtClean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Our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group grew through new postdocs, new hires (in Universities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)</a:t>
            </a: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s-CL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Font typeface="Arial"/>
              <a:buChar char="•"/>
            </a:pP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As a result we built a more dense network of researchers. </a:t>
            </a:r>
            <a:endParaRPr lang="es-CL" sz="2400" b="0" strike="noStrike" spc="-1" dirty="0" smtClean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 Nova Cond"/>
            </a:endParaRPr>
          </a:p>
          <a:p>
            <a:pPr marL="800280" lvl="1" indent="-342720" algn="just">
              <a:buFont typeface="Arial"/>
              <a:buChar char="•"/>
            </a:pP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First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building up research 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lines.</a:t>
            </a:r>
          </a:p>
          <a:p>
            <a:pPr marL="800280" lvl="1" indent="-342720" algn="just">
              <a:buFont typeface="Arial"/>
              <a:buChar char="•"/>
            </a:pPr>
            <a:r>
              <a:rPr lang="es-CL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T</a:t>
            </a:r>
            <a:r>
              <a:rPr lang="es-CL" sz="24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hen </a:t>
            </a:r>
            <a:r>
              <a:rPr lang="es-CL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Nova Cond"/>
              </a:rPr>
              <a:t>across lines.</a:t>
            </a:r>
            <a:endParaRPr lang="es-CL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36C9-860B-4F7F-B14B-465C4CDCE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022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igur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386778" y="109638"/>
            <a:ext cx="9144000" cy="1767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 smtClean="0"/>
              <a:t>2014</a:t>
            </a:r>
          </a:p>
          <a:p>
            <a:r>
              <a:rPr lang="en-US" sz="2800" cap="small" dirty="0" smtClean="0"/>
              <a:t>30 </a:t>
            </a:r>
            <a:r>
              <a:rPr lang="en-US" sz="2800" cap="small" dirty="0" smtClean="0">
                <a:latin typeface="+mn-lt"/>
              </a:rPr>
              <a:t>Researchers</a:t>
            </a:r>
          </a:p>
          <a:p>
            <a:r>
              <a:rPr lang="en-US" sz="2800" cap="small" dirty="0" smtClean="0">
                <a:latin typeface="+mn-lt"/>
              </a:rPr>
              <a:t>41 interconnections</a:t>
            </a:r>
          </a:p>
          <a:p>
            <a:endParaRPr lang="en-US" sz="4000" cap="small" dirty="0"/>
          </a:p>
        </p:txBody>
      </p:sp>
      <p:grpSp>
        <p:nvGrpSpPr>
          <p:cNvPr id="19" name="Agrupar 18"/>
          <p:cNvGrpSpPr/>
          <p:nvPr/>
        </p:nvGrpSpPr>
        <p:grpSpPr>
          <a:xfrm>
            <a:off x="1909252" y="6083300"/>
            <a:ext cx="10378294" cy="605093"/>
            <a:chOff x="1909252" y="6083300"/>
            <a:chExt cx="10378294" cy="605093"/>
          </a:xfrm>
        </p:grpSpPr>
        <p:sp>
          <p:nvSpPr>
            <p:cNvPr id="20" name="Rectángulo 19"/>
            <p:cNvSpPr/>
            <p:nvPr/>
          </p:nvSpPr>
          <p:spPr>
            <a:xfrm>
              <a:off x="1909252" y="6083300"/>
              <a:ext cx="10282748" cy="6050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Elipse 20"/>
            <p:cNvSpPr/>
            <p:nvPr/>
          </p:nvSpPr>
          <p:spPr>
            <a:xfrm>
              <a:off x="4578750" y="6220800"/>
              <a:ext cx="345566" cy="328320"/>
            </a:xfrm>
            <a:prstGeom prst="ellipse">
              <a:avLst/>
            </a:prstGeom>
            <a:solidFill>
              <a:srgbClr val="2573C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Triángulo isósceles 21"/>
            <p:cNvSpPr/>
            <p:nvPr/>
          </p:nvSpPr>
          <p:spPr>
            <a:xfrm>
              <a:off x="7014989" y="6186240"/>
              <a:ext cx="431958" cy="354240"/>
            </a:xfrm>
            <a:prstGeom prst="triangle">
              <a:avLst/>
            </a:prstGeom>
            <a:solidFill>
              <a:srgbClr val="3EB61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Rectángulo 22"/>
            <p:cNvSpPr/>
            <p:nvPr/>
          </p:nvSpPr>
          <p:spPr>
            <a:xfrm rot="2682412">
              <a:off x="9422725" y="6254860"/>
              <a:ext cx="302370" cy="302400"/>
            </a:xfrm>
            <a:prstGeom prst="rect">
              <a:avLst/>
            </a:prstGeom>
            <a:solidFill>
              <a:srgbClr val="A01C9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 23"/>
            <p:cNvSpPr/>
            <p:nvPr/>
          </p:nvSpPr>
          <p:spPr>
            <a:xfrm>
              <a:off x="2144062" y="6197600"/>
              <a:ext cx="395937" cy="360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4916194" y="6151117"/>
              <a:ext cx="2056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Socioeconomic</a:t>
              </a:r>
              <a:r>
                <a:rPr lang="es-ES" sz="1200" dirty="0">
                  <a:solidFill>
                    <a:srgbClr val="FFFFFF"/>
                  </a:solidFill>
                </a:rPr>
                <a:t> </a:t>
              </a:r>
              <a:r>
                <a:rPr lang="es-ES" sz="1200" dirty="0" err="1">
                  <a:solidFill>
                    <a:srgbClr val="FFFFFF"/>
                  </a:solidFill>
                </a:rPr>
                <a:t>Dimensions</a:t>
              </a:r>
              <a:r>
                <a:rPr lang="es-ES" sz="1200" dirty="0">
                  <a:solidFill>
                    <a:srgbClr val="FFFFFF"/>
                  </a:solidFill>
                </a:rPr>
                <a:t> of </a:t>
              </a:r>
              <a:r>
                <a:rPr lang="es-ES" sz="1200" dirty="0" err="1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9751723" y="6183670"/>
              <a:ext cx="2535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Group</a:t>
              </a:r>
              <a:r>
                <a:rPr lang="es-ES" sz="1200" dirty="0">
                  <a:solidFill>
                    <a:srgbClr val="FFFFFF"/>
                  </a:solidFill>
                </a:rPr>
                <a:t> and Individual </a:t>
              </a:r>
              <a:r>
                <a:rPr lang="es-ES" sz="1200" dirty="0" err="1" smtClean="0">
                  <a:solidFill>
                    <a:srgbClr val="FFFFFF"/>
                  </a:solidFill>
                </a:rPr>
                <a:t>Interactions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7405614" y="6190843"/>
              <a:ext cx="2205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>
                  <a:solidFill>
                    <a:srgbClr val="FFFFFF"/>
                  </a:solidFill>
                </a:rPr>
                <a:t>Geographies</a:t>
              </a:r>
              <a:r>
                <a:rPr lang="es-ES" sz="1200" dirty="0">
                  <a:solidFill>
                    <a:srgbClr val="FFFFFF"/>
                  </a:solidFill>
                </a:rPr>
                <a:t> of </a:t>
              </a:r>
              <a:r>
                <a:rPr lang="es-ES" sz="1200" dirty="0" err="1" smtClean="0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2501923" y="6192134"/>
              <a:ext cx="20322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>
                  <a:solidFill>
                    <a:srgbClr val="FFFFFF"/>
                  </a:solidFill>
                </a:rPr>
                <a:t>Social and </a:t>
              </a:r>
              <a:r>
                <a:rPr lang="es-ES" sz="1200" dirty="0" err="1">
                  <a:solidFill>
                    <a:srgbClr val="FFFFFF"/>
                  </a:solidFill>
                </a:rPr>
                <a:t>Political</a:t>
              </a:r>
              <a:r>
                <a:rPr lang="es-ES" sz="1200" dirty="0">
                  <a:solidFill>
                    <a:srgbClr val="FFFFFF"/>
                  </a:solidFill>
                </a:rPr>
                <a:t> </a:t>
              </a:r>
              <a:r>
                <a:rPr lang="es-ES" sz="1200" dirty="0" err="1">
                  <a:solidFill>
                    <a:srgbClr val="FFFFFF"/>
                  </a:solidFill>
                </a:rPr>
                <a:t>Conflict</a:t>
              </a:r>
              <a:endParaRPr lang="es-ES" sz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2">
      <a:majorFont>
        <a:latin typeface="Arial Nova Cond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1641</Words>
  <Application>Microsoft Office PowerPoint</Application>
  <PresentationFormat>Panorámica</PresentationFormat>
  <Paragraphs>462</Paragraphs>
  <Slides>55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5" baseType="lpstr">
      <vt:lpstr>Trebuchet MS</vt:lpstr>
      <vt:lpstr>Franklin Gothic Book</vt:lpstr>
      <vt:lpstr>Courier New</vt:lpstr>
      <vt:lpstr>Tw Cen MT</vt:lpstr>
      <vt:lpstr>Times New Roman</vt:lpstr>
      <vt:lpstr>Wingdings</vt:lpstr>
      <vt:lpstr>Calibri</vt:lpstr>
      <vt:lpstr>Arial Nova Cond</vt:lpstr>
      <vt:lpstr>Arial</vt:lpstr>
      <vt:lpstr>Tema de Office</vt:lpstr>
      <vt:lpstr>Presentación de PowerPoint</vt:lpstr>
      <vt:lpstr>Presentation Overview</vt:lpstr>
      <vt:lpstr>Presentation Overview</vt:lpstr>
      <vt:lpstr>Presentación de PowerPoint</vt:lpstr>
      <vt:lpstr>Presentación de PowerPoint</vt:lpstr>
      <vt:lpstr>Presentación de PowerPoint</vt:lpstr>
      <vt:lpstr>Presentation Overview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Presentation Overview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Presentation Overview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COES 2.0: Overview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 you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Icaceres</dc:creator>
  <cp:lastModifiedBy>Icaceres</cp:lastModifiedBy>
  <cp:revision>325</cp:revision>
  <cp:lastPrinted>2017-12-27T12:52:55Z</cp:lastPrinted>
  <dcterms:created xsi:type="dcterms:W3CDTF">2017-08-28T14:49:07Z</dcterms:created>
  <dcterms:modified xsi:type="dcterms:W3CDTF">2018-09-04T10:15:06Z</dcterms:modified>
</cp:coreProperties>
</file>